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60" r:id="rId4"/>
  </p:sldMasterIdLst>
  <p:sldIdLst>
    <p:sldId id="298" r:id="rId5"/>
    <p:sldId id="300" r:id="rId6"/>
    <p:sldId id="302" r:id="rId7"/>
    <p:sldId id="301" r:id="rId8"/>
    <p:sldId id="319" r:id="rId9"/>
    <p:sldId id="303" r:id="rId10"/>
    <p:sldId id="308" r:id="rId11"/>
    <p:sldId id="304" r:id="rId12"/>
    <p:sldId id="305" r:id="rId13"/>
    <p:sldId id="306" r:id="rId14"/>
    <p:sldId id="307" r:id="rId15"/>
    <p:sldId id="318" r:id="rId16"/>
    <p:sldId id="309" r:id="rId17"/>
    <p:sldId id="310" r:id="rId18"/>
    <p:sldId id="312" r:id="rId19"/>
    <p:sldId id="313" r:id="rId20"/>
    <p:sldId id="314" r:id="rId21"/>
    <p:sldId id="315" r:id="rId22"/>
    <p:sldId id="316" r:id="rId23"/>
    <p:sldId id="317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19" autoAdjust="0"/>
  </p:normalViewPr>
  <p:slideViewPr>
    <p:cSldViewPr snapToGrid="0">
      <p:cViewPr varScale="1">
        <p:scale>
          <a:sx n="55" d="100"/>
          <a:sy n="55" d="100"/>
        </p:scale>
        <p:origin x="758" y="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1" i="0" u="none" strike="noStrike" kern="1200" cap="all" spc="5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Retweeted tweets percentage </a:t>
            </a:r>
          </a:p>
        </c:rich>
      </c:tx>
      <c:layout>
        <c:manualLayout>
          <c:xMode val="edge"/>
          <c:yMode val="edge"/>
          <c:x val="0.21859871034657169"/>
          <c:y val="1.21865248381207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cap="all" spc="5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dk1">
                  <a:tint val="885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8681-4CB9-A30C-FCC35F8730C1}"/>
              </c:ext>
            </c:extLst>
          </c:dPt>
          <c:dPt>
            <c:idx val="1"/>
            <c:bubble3D val="0"/>
            <c:spPr>
              <a:solidFill>
                <a:schemeClr val="dk1">
                  <a:tint val="55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8681-4CB9-A30C-FCC35F8730C1}"/>
              </c:ext>
            </c:extLst>
          </c:dPt>
          <c:dPt>
            <c:idx val="2"/>
            <c:bubble3D val="0"/>
            <c:spPr>
              <a:solidFill>
                <a:schemeClr val="dk1">
                  <a:tint val="75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8681-4CB9-A30C-FCC35F8730C1}"/>
              </c:ext>
            </c:extLst>
          </c:dPt>
          <c:dPt>
            <c:idx val="3"/>
            <c:bubble3D val="0"/>
            <c:spPr>
              <a:solidFill>
                <a:schemeClr val="dk1">
                  <a:tint val="985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8681-4CB9-A30C-FCC35F8730C1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Neutral tweets</c:v>
                </c:pt>
                <c:pt idx="1">
                  <c:v>Cant Say tweets</c:v>
                </c:pt>
                <c:pt idx="2">
                  <c:v>Negative tweets</c:v>
                </c:pt>
                <c:pt idx="3">
                  <c:v>Positive tweets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33.799999999999997</c:v>
                </c:pt>
                <c:pt idx="1">
                  <c:v>1.3</c:v>
                </c:pt>
                <c:pt idx="2">
                  <c:v>4.8</c:v>
                </c:pt>
                <c:pt idx="3">
                  <c:v>60.1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F36-467D-9A82-81B2016A62BC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1" i="0" u="none" strike="noStrike" kern="1200" cap="all" spc="5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Negative</a:t>
            </a:r>
            <a:r>
              <a:rPr lang="en-US" baseline="0" dirty="0"/>
              <a:t> retweet</a:t>
            </a:r>
            <a:r>
              <a:rPr lang="en-US" dirty="0"/>
              <a:t> 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cap="all" spc="5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Negative Retweet</c:v>
                </c:pt>
              </c:strCache>
            </c:strRef>
          </c:tx>
          <c:dPt>
            <c:idx val="0"/>
            <c:bubble3D val="0"/>
            <c:spPr>
              <a:solidFill>
                <a:schemeClr val="dk1">
                  <a:tint val="885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A346-454E-9C2A-B5B096C21E96}"/>
              </c:ext>
            </c:extLst>
          </c:dPt>
          <c:dPt>
            <c:idx val="1"/>
            <c:bubble3D val="0"/>
            <c:spPr>
              <a:solidFill>
                <a:schemeClr val="dk1">
                  <a:tint val="55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A346-454E-9C2A-B5B096C21E96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Non Retweeted NegativeTweets</c:v>
                </c:pt>
                <c:pt idx="1">
                  <c:v>Retweeted NegativeTweets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62.6</c:v>
                </c:pt>
                <c:pt idx="1">
                  <c:v>37.4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A346-454E-9C2A-B5B096C21E96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1" i="0" u="none" strike="noStrike" kern="1200" cap="all" spc="5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aseline="0" dirty="0"/>
              <a:t>Positive retweet</a:t>
            </a:r>
            <a:r>
              <a:rPr lang="en-US" dirty="0"/>
              <a:t> 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cap="all" spc="5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Negative Retweet</c:v>
                </c:pt>
              </c:strCache>
            </c:strRef>
          </c:tx>
          <c:dPt>
            <c:idx val="0"/>
            <c:bubble3D val="0"/>
            <c:spPr>
              <a:solidFill>
                <a:schemeClr val="dk1">
                  <a:tint val="885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0C83-4873-9403-B14B925C03EC}"/>
              </c:ext>
            </c:extLst>
          </c:dPt>
          <c:dPt>
            <c:idx val="1"/>
            <c:bubble3D val="0"/>
            <c:spPr>
              <a:solidFill>
                <a:schemeClr val="dk1">
                  <a:tint val="55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0C83-4873-9403-B14B925C03EC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Non Retweeted PositiveTweets</c:v>
                </c:pt>
                <c:pt idx="1">
                  <c:v>Retweeted Positive Tweets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49.3</c:v>
                </c:pt>
                <c:pt idx="1">
                  <c:v>50.7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0C83-4873-9403-B14B925C03EC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1" i="0" u="none" strike="noStrike" kern="1200" cap="all" spc="5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aseline="0" dirty="0"/>
              <a:t>Neutral retweet</a:t>
            </a:r>
            <a:r>
              <a:rPr lang="en-US" dirty="0"/>
              <a:t> 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cap="all" spc="5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Negative Retweet</c:v>
                </c:pt>
              </c:strCache>
            </c:strRef>
          </c:tx>
          <c:dPt>
            <c:idx val="0"/>
            <c:bubble3D val="0"/>
            <c:spPr>
              <a:solidFill>
                <a:schemeClr val="dk1">
                  <a:tint val="885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BF6D-42A4-A8E6-42DA53C69E22}"/>
              </c:ext>
            </c:extLst>
          </c:dPt>
          <c:dPt>
            <c:idx val="1"/>
            <c:bubble3D val="0"/>
            <c:spPr>
              <a:solidFill>
                <a:schemeClr val="dk1">
                  <a:tint val="55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BF6D-42A4-A8E6-42DA53C69E22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Non Retweeted NeutralTweets</c:v>
                </c:pt>
                <c:pt idx="1">
                  <c:v>Retweeted Neutral Tweets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50.3</c:v>
                </c:pt>
                <c:pt idx="1">
                  <c:v>49.7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BF6D-42A4-A8E6-42DA53C69E22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CE73863-560B-4339-BFB1-E15AEF456024}" type="doc">
      <dgm:prSet loTypeId="urn:microsoft.com/office/officeart/2005/8/layout/chevron2" loCatId="process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IN"/>
        </a:p>
      </dgm:t>
    </dgm:pt>
    <dgm:pt modelId="{A683F783-C581-4CF7-9020-4A65BAA67F6D}">
      <dgm:prSet phldrT="[Text]"/>
      <dgm:spPr/>
      <dgm:t>
        <a:bodyPr/>
        <a:lstStyle/>
        <a:p>
          <a:r>
            <a:rPr lang="en-IN" dirty="0"/>
            <a:t>Cleaning</a:t>
          </a:r>
        </a:p>
      </dgm:t>
    </dgm:pt>
    <dgm:pt modelId="{7A4B8DA3-4177-4A6D-A7F8-566FA44D7948}" type="parTrans" cxnId="{B60F7562-3742-4547-B18F-306DC24E2922}">
      <dgm:prSet/>
      <dgm:spPr/>
      <dgm:t>
        <a:bodyPr/>
        <a:lstStyle/>
        <a:p>
          <a:endParaRPr lang="en-IN"/>
        </a:p>
      </dgm:t>
    </dgm:pt>
    <dgm:pt modelId="{F243E855-EE1B-4A8C-8075-E4FDFB942E98}" type="sibTrans" cxnId="{B60F7562-3742-4547-B18F-306DC24E2922}">
      <dgm:prSet/>
      <dgm:spPr/>
      <dgm:t>
        <a:bodyPr/>
        <a:lstStyle/>
        <a:p>
          <a:endParaRPr lang="en-IN"/>
        </a:p>
      </dgm:t>
    </dgm:pt>
    <dgm:pt modelId="{6435BCFA-95C3-4FB2-A45A-6C390988BC03}">
      <dgm:prSet phldrT="[Text]"/>
      <dgm:spPr/>
      <dgm:t>
        <a:bodyPr/>
        <a:lstStyle/>
        <a:p>
          <a:pPr algn="l"/>
          <a:r>
            <a:rPr lang="en-IN" b="1" dirty="0"/>
            <a:t>Remove stop words</a:t>
          </a:r>
        </a:p>
      </dgm:t>
    </dgm:pt>
    <dgm:pt modelId="{8B4D5794-A81D-4170-979F-C62D27689387}" type="parTrans" cxnId="{55C4688E-66E9-4CE8-B323-4BE8D4374CBE}">
      <dgm:prSet/>
      <dgm:spPr/>
      <dgm:t>
        <a:bodyPr/>
        <a:lstStyle/>
        <a:p>
          <a:endParaRPr lang="en-IN"/>
        </a:p>
      </dgm:t>
    </dgm:pt>
    <dgm:pt modelId="{F4213F04-3F8C-426A-9136-A529B0119B2A}" type="sibTrans" cxnId="{55C4688E-66E9-4CE8-B323-4BE8D4374CBE}">
      <dgm:prSet/>
      <dgm:spPr/>
      <dgm:t>
        <a:bodyPr/>
        <a:lstStyle/>
        <a:p>
          <a:endParaRPr lang="en-IN"/>
        </a:p>
      </dgm:t>
    </dgm:pt>
    <dgm:pt modelId="{5B52E80E-4B8C-4794-A16D-AC90C3C10B0A}">
      <dgm:prSet phldrT="[Text]"/>
      <dgm:spPr/>
      <dgm:t>
        <a:bodyPr/>
        <a:lstStyle/>
        <a:p>
          <a:pPr algn="l"/>
          <a:r>
            <a:rPr lang="en-IN" b="1" dirty="0"/>
            <a:t>Remove Punctuation</a:t>
          </a:r>
        </a:p>
      </dgm:t>
    </dgm:pt>
    <dgm:pt modelId="{F6D52015-5B8D-4D58-A132-6F39C31D5DD8}" type="parTrans" cxnId="{566E7C6E-E7DC-4DF6-A059-D33F4B27D1C1}">
      <dgm:prSet/>
      <dgm:spPr/>
      <dgm:t>
        <a:bodyPr/>
        <a:lstStyle/>
        <a:p>
          <a:endParaRPr lang="en-IN"/>
        </a:p>
      </dgm:t>
    </dgm:pt>
    <dgm:pt modelId="{93D7FFFA-9C54-4CBA-A015-D1FE38E1A41A}" type="sibTrans" cxnId="{566E7C6E-E7DC-4DF6-A059-D33F4B27D1C1}">
      <dgm:prSet/>
      <dgm:spPr/>
      <dgm:t>
        <a:bodyPr/>
        <a:lstStyle/>
        <a:p>
          <a:endParaRPr lang="en-IN"/>
        </a:p>
      </dgm:t>
    </dgm:pt>
    <dgm:pt modelId="{878819E9-6AD3-4D8F-960D-A045B4CF3FFB}">
      <dgm:prSet phldrT="[Text]"/>
      <dgm:spPr/>
      <dgm:t>
        <a:bodyPr/>
        <a:lstStyle/>
        <a:p>
          <a:r>
            <a:rPr lang="en-IN" dirty="0"/>
            <a:t>Pre-processing</a:t>
          </a:r>
        </a:p>
      </dgm:t>
    </dgm:pt>
    <dgm:pt modelId="{88390195-7233-4831-95C4-2E8A92F85BCE}" type="parTrans" cxnId="{85B8ED81-FA50-4D68-8B7F-56FCD8B854DC}">
      <dgm:prSet/>
      <dgm:spPr/>
      <dgm:t>
        <a:bodyPr/>
        <a:lstStyle/>
        <a:p>
          <a:endParaRPr lang="en-IN"/>
        </a:p>
      </dgm:t>
    </dgm:pt>
    <dgm:pt modelId="{A1FE34DA-55DB-403A-9D9C-75462192B108}" type="sibTrans" cxnId="{85B8ED81-FA50-4D68-8B7F-56FCD8B854DC}">
      <dgm:prSet/>
      <dgm:spPr/>
      <dgm:t>
        <a:bodyPr/>
        <a:lstStyle/>
        <a:p>
          <a:endParaRPr lang="en-IN"/>
        </a:p>
      </dgm:t>
    </dgm:pt>
    <dgm:pt modelId="{8A0C69E2-6BC3-4B96-868C-478591A762DD}">
      <dgm:prSet phldrT="[Text]"/>
      <dgm:spPr/>
      <dgm:t>
        <a:bodyPr/>
        <a:lstStyle/>
        <a:p>
          <a:r>
            <a:rPr lang="en-IN" b="1" dirty="0"/>
            <a:t>Replaced emoticons with word i.e. </a:t>
          </a:r>
          <a:r>
            <a:rPr lang="en-IN" b="1" dirty="0">
              <a:sym typeface="Wingdings" panose="05000000000000000000" pitchFamily="2" charset="2"/>
            </a:rPr>
            <a:t> with happy</a:t>
          </a:r>
          <a:endParaRPr lang="en-IN" b="1" dirty="0"/>
        </a:p>
      </dgm:t>
    </dgm:pt>
    <dgm:pt modelId="{E96C5941-FFFE-495E-8F83-B27AF175172F}" type="parTrans" cxnId="{049CFBE3-BB4D-4DAB-9FEA-AFD6729DB470}">
      <dgm:prSet/>
      <dgm:spPr/>
      <dgm:t>
        <a:bodyPr/>
        <a:lstStyle/>
        <a:p>
          <a:endParaRPr lang="en-IN"/>
        </a:p>
      </dgm:t>
    </dgm:pt>
    <dgm:pt modelId="{BB516457-D47E-4612-A36B-EC3C6B4D67FF}" type="sibTrans" cxnId="{049CFBE3-BB4D-4DAB-9FEA-AFD6729DB470}">
      <dgm:prSet/>
      <dgm:spPr/>
      <dgm:t>
        <a:bodyPr/>
        <a:lstStyle/>
        <a:p>
          <a:endParaRPr lang="en-IN"/>
        </a:p>
      </dgm:t>
    </dgm:pt>
    <dgm:pt modelId="{28ECF83F-C319-45B4-AC5B-72AA707BE733}">
      <dgm:prSet phldrT="[Text]"/>
      <dgm:spPr/>
      <dgm:t>
        <a:bodyPr/>
        <a:lstStyle/>
        <a:p>
          <a:r>
            <a:rPr lang="en-IN" b="1" dirty="0"/>
            <a:t>Replaced short words like can’t ,g8t with cannot and great</a:t>
          </a:r>
        </a:p>
      </dgm:t>
    </dgm:pt>
    <dgm:pt modelId="{E5A7B823-8BF2-4B06-90DA-ECC2E3218A16}" type="parTrans" cxnId="{C551724B-59D0-4890-8260-9520E7CA3BAB}">
      <dgm:prSet/>
      <dgm:spPr/>
      <dgm:t>
        <a:bodyPr/>
        <a:lstStyle/>
        <a:p>
          <a:endParaRPr lang="en-IN"/>
        </a:p>
      </dgm:t>
    </dgm:pt>
    <dgm:pt modelId="{3A075C8B-9447-4B56-BE57-6609FFE17861}" type="sibTrans" cxnId="{C551724B-59D0-4890-8260-9520E7CA3BAB}">
      <dgm:prSet/>
      <dgm:spPr/>
      <dgm:t>
        <a:bodyPr/>
        <a:lstStyle/>
        <a:p>
          <a:endParaRPr lang="en-IN"/>
        </a:p>
      </dgm:t>
    </dgm:pt>
    <dgm:pt modelId="{1BFBFF91-647D-4E8B-80B4-32789B2E01F2}">
      <dgm:prSet phldrT="[Text]"/>
      <dgm:spPr/>
      <dgm:t>
        <a:bodyPr/>
        <a:lstStyle/>
        <a:p>
          <a:r>
            <a:rPr lang="en-IN" dirty="0"/>
            <a:t>Tokenizing</a:t>
          </a:r>
        </a:p>
      </dgm:t>
    </dgm:pt>
    <dgm:pt modelId="{A00DBA96-9F05-4105-888E-FBA53621F5A4}" type="parTrans" cxnId="{0E5B1407-1E87-4284-9F55-EB035F593693}">
      <dgm:prSet/>
      <dgm:spPr/>
      <dgm:t>
        <a:bodyPr/>
        <a:lstStyle/>
        <a:p>
          <a:endParaRPr lang="en-IN"/>
        </a:p>
      </dgm:t>
    </dgm:pt>
    <dgm:pt modelId="{6FAF5B90-2C7A-4ADA-82CC-77EB0F10D057}" type="sibTrans" cxnId="{0E5B1407-1E87-4284-9F55-EB035F593693}">
      <dgm:prSet/>
      <dgm:spPr/>
      <dgm:t>
        <a:bodyPr/>
        <a:lstStyle/>
        <a:p>
          <a:endParaRPr lang="en-IN"/>
        </a:p>
      </dgm:t>
    </dgm:pt>
    <dgm:pt modelId="{B5EBD656-4370-4625-A34B-EFC17864DD86}">
      <dgm:prSet phldrT="[Text]"/>
      <dgm:spPr/>
      <dgm:t>
        <a:bodyPr/>
        <a:lstStyle/>
        <a:p>
          <a:r>
            <a:rPr lang="en-IN" b="1" dirty="0"/>
            <a:t>Count Vectorizer</a:t>
          </a:r>
        </a:p>
      </dgm:t>
    </dgm:pt>
    <dgm:pt modelId="{4CB1F0B4-0FC0-421A-98C6-B239B6378A18}" type="parTrans" cxnId="{AAF8F8D7-3FAE-4F56-A71F-F5914305A8CB}">
      <dgm:prSet/>
      <dgm:spPr/>
      <dgm:t>
        <a:bodyPr/>
        <a:lstStyle/>
        <a:p>
          <a:endParaRPr lang="en-IN"/>
        </a:p>
      </dgm:t>
    </dgm:pt>
    <dgm:pt modelId="{935F8726-5B1E-47CC-ACC4-C50438B32AA1}" type="sibTrans" cxnId="{AAF8F8D7-3FAE-4F56-A71F-F5914305A8CB}">
      <dgm:prSet/>
      <dgm:spPr/>
      <dgm:t>
        <a:bodyPr/>
        <a:lstStyle/>
        <a:p>
          <a:endParaRPr lang="en-IN"/>
        </a:p>
      </dgm:t>
    </dgm:pt>
    <dgm:pt modelId="{1DF5F0CC-1CA8-4A5F-AA1A-15CDA5F39323}">
      <dgm:prSet phldrT="[Text]"/>
      <dgm:spPr/>
      <dgm:t>
        <a:bodyPr/>
        <a:lstStyle/>
        <a:p>
          <a:pPr algn="l"/>
          <a:r>
            <a:rPr lang="en-IN" b="1" dirty="0"/>
            <a:t>Remove Special character i.e. @,#.</a:t>
          </a:r>
        </a:p>
      </dgm:t>
    </dgm:pt>
    <dgm:pt modelId="{AE252427-3CE7-45B2-B133-C996EDCAFBC8}" type="parTrans" cxnId="{41B9018E-F9B1-4208-A1F2-54C934350A68}">
      <dgm:prSet/>
      <dgm:spPr/>
      <dgm:t>
        <a:bodyPr/>
        <a:lstStyle/>
        <a:p>
          <a:endParaRPr lang="en-IN"/>
        </a:p>
      </dgm:t>
    </dgm:pt>
    <dgm:pt modelId="{E0E958D9-B812-40A8-B62A-4CA4680A31FA}" type="sibTrans" cxnId="{41B9018E-F9B1-4208-A1F2-54C934350A68}">
      <dgm:prSet/>
      <dgm:spPr/>
      <dgm:t>
        <a:bodyPr/>
        <a:lstStyle/>
        <a:p>
          <a:endParaRPr lang="en-IN"/>
        </a:p>
      </dgm:t>
    </dgm:pt>
    <dgm:pt modelId="{3D43A06E-2650-4875-BC84-B19559CED12F}">
      <dgm:prSet phldrT="[Text]"/>
      <dgm:spPr/>
      <dgm:t>
        <a:bodyPr/>
        <a:lstStyle/>
        <a:p>
          <a:r>
            <a:rPr lang="en-IN" b="1" dirty="0"/>
            <a:t>Replaced apostrophe like “they’re” with “they are". Etc</a:t>
          </a:r>
        </a:p>
      </dgm:t>
    </dgm:pt>
    <dgm:pt modelId="{61FCCEB6-031A-4C68-AD6E-7986A1B81AC8}" type="parTrans" cxnId="{2EAB66FF-1EA0-478C-A6F2-84CE8A10907A}">
      <dgm:prSet/>
      <dgm:spPr/>
      <dgm:t>
        <a:bodyPr/>
        <a:lstStyle/>
        <a:p>
          <a:endParaRPr lang="en-IN"/>
        </a:p>
      </dgm:t>
    </dgm:pt>
    <dgm:pt modelId="{653096D8-5139-4886-BA51-CDDC18013509}" type="sibTrans" cxnId="{2EAB66FF-1EA0-478C-A6F2-84CE8A10907A}">
      <dgm:prSet/>
      <dgm:spPr/>
      <dgm:t>
        <a:bodyPr/>
        <a:lstStyle/>
        <a:p>
          <a:endParaRPr lang="en-IN"/>
        </a:p>
      </dgm:t>
    </dgm:pt>
    <dgm:pt modelId="{CEED9A74-F73F-4EE4-8713-A2E36FB58E17}">
      <dgm:prSet phldrT="[Text]"/>
      <dgm:spPr/>
      <dgm:t>
        <a:bodyPr/>
        <a:lstStyle/>
        <a:p>
          <a:r>
            <a:rPr lang="en-IN" b="1" dirty="0"/>
            <a:t>Replaced RT with retweet word.</a:t>
          </a:r>
        </a:p>
      </dgm:t>
    </dgm:pt>
    <dgm:pt modelId="{A0705E74-95D8-45F8-9548-C38787320EBD}" type="parTrans" cxnId="{9C2FA056-A268-44AE-AAC1-581A1ECF6A3C}">
      <dgm:prSet/>
      <dgm:spPr/>
      <dgm:t>
        <a:bodyPr/>
        <a:lstStyle/>
        <a:p>
          <a:endParaRPr lang="en-IN"/>
        </a:p>
      </dgm:t>
    </dgm:pt>
    <dgm:pt modelId="{ABDC0DC7-7357-47C2-A875-1C26B9AC2CC9}" type="sibTrans" cxnId="{9C2FA056-A268-44AE-AAC1-581A1ECF6A3C}">
      <dgm:prSet/>
      <dgm:spPr/>
      <dgm:t>
        <a:bodyPr/>
        <a:lstStyle/>
        <a:p>
          <a:endParaRPr lang="en-IN"/>
        </a:p>
      </dgm:t>
    </dgm:pt>
    <dgm:pt modelId="{0426D391-7166-425F-8AD4-02F854A0CA9F}">
      <dgm:prSet phldrT="[Text]"/>
      <dgm:spPr/>
      <dgm:t>
        <a:bodyPr/>
        <a:lstStyle/>
        <a:p>
          <a:r>
            <a:rPr lang="en-IN" dirty="0"/>
            <a:t>Lemmatize / Stemming</a:t>
          </a:r>
        </a:p>
      </dgm:t>
    </dgm:pt>
    <dgm:pt modelId="{CE8A703A-D62B-46EC-BCAB-C934461EB813}" type="parTrans" cxnId="{35565CFE-6A50-4C8C-8DEB-F5D1AF49860C}">
      <dgm:prSet/>
      <dgm:spPr/>
      <dgm:t>
        <a:bodyPr/>
        <a:lstStyle/>
        <a:p>
          <a:endParaRPr lang="en-IN"/>
        </a:p>
      </dgm:t>
    </dgm:pt>
    <dgm:pt modelId="{161D78A3-B4FC-4A7C-B5C0-6007A8A4061E}" type="sibTrans" cxnId="{35565CFE-6A50-4C8C-8DEB-F5D1AF49860C}">
      <dgm:prSet/>
      <dgm:spPr/>
      <dgm:t>
        <a:bodyPr/>
        <a:lstStyle/>
        <a:p>
          <a:endParaRPr lang="en-IN"/>
        </a:p>
      </dgm:t>
    </dgm:pt>
    <dgm:pt modelId="{E8BE4D52-91BE-4B36-BAC4-AA5C20CA6E79}">
      <dgm:prSet/>
      <dgm:spPr/>
      <dgm:t>
        <a:bodyPr/>
        <a:lstStyle/>
        <a:p>
          <a:r>
            <a:rPr lang="en-IN" b="1" dirty="0"/>
            <a:t>Word tokenization ( Normalizing )</a:t>
          </a:r>
        </a:p>
      </dgm:t>
    </dgm:pt>
    <dgm:pt modelId="{B8822FCC-684E-4448-9825-1D4304F01D06}" type="parTrans" cxnId="{C7E4360D-57E5-499C-A849-8F23C834FC25}">
      <dgm:prSet/>
      <dgm:spPr/>
      <dgm:t>
        <a:bodyPr/>
        <a:lstStyle/>
        <a:p>
          <a:endParaRPr lang="en-IN"/>
        </a:p>
      </dgm:t>
    </dgm:pt>
    <dgm:pt modelId="{09393DA5-3337-4168-B510-7C5C7D482D8C}" type="sibTrans" cxnId="{C7E4360D-57E5-499C-A849-8F23C834FC25}">
      <dgm:prSet/>
      <dgm:spPr/>
      <dgm:t>
        <a:bodyPr/>
        <a:lstStyle/>
        <a:p>
          <a:endParaRPr lang="en-IN"/>
        </a:p>
      </dgm:t>
    </dgm:pt>
    <dgm:pt modelId="{8534907D-6D07-410C-8BDE-9D0AEE75E7AD}">
      <dgm:prSet phldrT="[Text]"/>
      <dgm:spPr/>
      <dgm:t>
        <a:bodyPr/>
        <a:lstStyle/>
        <a:p>
          <a:r>
            <a:rPr lang="en-IN" dirty="0"/>
            <a:t>Vectorization</a:t>
          </a:r>
        </a:p>
      </dgm:t>
    </dgm:pt>
    <dgm:pt modelId="{EDF1C06E-0319-4C25-B06F-353F172CB4B7}" type="parTrans" cxnId="{AD71F191-887A-4BC0-9584-6E0AF21D5A15}">
      <dgm:prSet/>
      <dgm:spPr/>
      <dgm:t>
        <a:bodyPr/>
        <a:lstStyle/>
        <a:p>
          <a:endParaRPr lang="en-IN"/>
        </a:p>
      </dgm:t>
    </dgm:pt>
    <dgm:pt modelId="{97EAD6CF-26DD-4B5D-8537-26879D42892B}" type="sibTrans" cxnId="{AD71F191-887A-4BC0-9584-6E0AF21D5A15}">
      <dgm:prSet/>
      <dgm:spPr/>
      <dgm:t>
        <a:bodyPr/>
        <a:lstStyle/>
        <a:p>
          <a:endParaRPr lang="en-IN"/>
        </a:p>
      </dgm:t>
    </dgm:pt>
    <dgm:pt modelId="{897B1FD5-9F63-40E8-B175-FFA267677EBB}">
      <dgm:prSet/>
      <dgm:spPr/>
      <dgm:t>
        <a:bodyPr/>
        <a:lstStyle/>
        <a:p>
          <a:r>
            <a:rPr lang="en-IN" b="1" dirty="0"/>
            <a:t>Lemmatization</a:t>
          </a:r>
          <a:endParaRPr lang="en-IN" dirty="0"/>
        </a:p>
      </dgm:t>
    </dgm:pt>
    <dgm:pt modelId="{40E8979A-A120-44D0-B43D-01F6F3BA5D9F}" type="parTrans" cxnId="{44B42B5E-A7E3-48AF-AAAD-24F6A4CB0D4A}">
      <dgm:prSet/>
      <dgm:spPr/>
      <dgm:t>
        <a:bodyPr/>
        <a:lstStyle/>
        <a:p>
          <a:endParaRPr lang="en-IN"/>
        </a:p>
      </dgm:t>
    </dgm:pt>
    <dgm:pt modelId="{440423EA-2D9C-4637-9528-59799F77F943}" type="sibTrans" cxnId="{44B42B5E-A7E3-48AF-AAAD-24F6A4CB0D4A}">
      <dgm:prSet/>
      <dgm:spPr/>
      <dgm:t>
        <a:bodyPr/>
        <a:lstStyle/>
        <a:p>
          <a:endParaRPr lang="en-IN"/>
        </a:p>
      </dgm:t>
    </dgm:pt>
    <dgm:pt modelId="{657DEAA3-E3E8-4943-A09C-178779B6C6E4}">
      <dgm:prSet/>
      <dgm:spPr/>
      <dgm:t>
        <a:bodyPr/>
        <a:lstStyle/>
        <a:p>
          <a:r>
            <a:rPr lang="en-IN" b="1" dirty="0"/>
            <a:t>Stemming (</a:t>
          </a:r>
          <a:r>
            <a:rPr lang="en-IN" b="0" i="0" dirty="0"/>
            <a:t>✓)</a:t>
          </a:r>
          <a:endParaRPr lang="en-IN" b="1" dirty="0"/>
        </a:p>
      </dgm:t>
    </dgm:pt>
    <dgm:pt modelId="{9813AA45-7799-4EE6-B710-92470B5648DA}" type="parTrans" cxnId="{281B03EA-1855-4E2E-B7BC-DF235F4C80BF}">
      <dgm:prSet/>
      <dgm:spPr/>
      <dgm:t>
        <a:bodyPr/>
        <a:lstStyle/>
        <a:p>
          <a:endParaRPr lang="en-IN"/>
        </a:p>
      </dgm:t>
    </dgm:pt>
    <dgm:pt modelId="{779440A2-2B3E-4BA0-B3FA-2BEB75DE5885}" type="sibTrans" cxnId="{281B03EA-1855-4E2E-B7BC-DF235F4C80BF}">
      <dgm:prSet/>
      <dgm:spPr/>
      <dgm:t>
        <a:bodyPr/>
        <a:lstStyle/>
        <a:p>
          <a:endParaRPr lang="en-IN"/>
        </a:p>
      </dgm:t>
    </dgm:pt>
    <dgm:pt modelId="{6FE388FD-0E75-4AA7-A874-1047D8FF62DA}">
      <dgm:prSet phldrT="[Text]"/>
      <dgm:spPr/>
      <dgm:t>
        <a:bodyPr/>
        <a:lstStyle/>
        <a:p>
          <a:r>
            <a:rPr lang="en-IN" b="1" dirty="0" err="1"/>
            <a:t>Tf-idf</a:t>
          </a:r>
          <a:r>
            <a:rPr lang="en-IN" b="1" dirty="0"/>
            <a:t> Transformation (</a:t>
          </a:r>
          <a:r>
            <a:rPr lang="en-IN" b="0" i="0" dirty="0"/>
            <a:t>✓</a:t>
          </a:r>
          <a:r>
            <a:rPr lang="en-IN" b="1" dirty="0"/>
            <a:t>)</a:t>
          </a:r>
        </a:p>
      </dgm:t>
    </dgm:pt>
    <dgm:pt modelId="{B5AC90EB-EE83-4C2C-A079-95795555D607}" type="parTrans" cxnId="{AAA0E33C-14CF-47E0-9A73-059D568C1221}">
      <dgm:prSet/>
      <dgm:spPr/>
      <dgm:t>
        <a:bodyPr/>
        <a:lstStyle/>
        <a:p>
          <a:endParaRPr lang="en-IN"/>
        </a:p>
      </dgm:t>
    </dgm:pt>
    <dgm:pt modelId="{BBC6C598-2F76-4454-90FD-216A8CC9E149}" type="sibTrans" cxnId="{AAA0E33C-14CF-47E0-9A73-059D568C1221}">
      <dgm:prSet/>
      <dgm:spPr/>
      <dgm:t>
        <a:bodyPr/>
        <a:lstStyle/>
        <a:p>
          <a:endParaRPr lang="en-IN"/>
        </a:p>
      </dgm:t>
    </dgm:pt>
    <dgm:pt modelId="{D320CC51-EEE0-47A2-A12B-B2170A01994B}" type="pres">
      <dgm:prSet presAssocID="{8CE73863-560B-4339-BFB1-E15AEF456024}" presName="linearFlow" presStyleCnt="0">
        <dgm:presLayoutVars>
          <dgm:dir/>
          <dgm:animLvl val="lvl"/>
          <dgm:resizeHandles val="exact"/>
        </dgm:presLayoutVars>
      </dgm:prSet>
      <dgm:spPr/>
    </dgm:pt>
    <dgm:pt modelId="{4A581F30-A4C3-450C-A4D1-6A78CB9E23D4}" type="pres">
      <dgm:prSet presAssocID="{A683F783-C581-4CF7-9020-4A65BAA67F6D}" presName="composite" presStyleCnt="0"/>
      <dgm:spPr/>
    </dgm:pt>
    <dgm:pt modelId="{87BB1870-07E1-4F90-9E0F-5ACCEFD747CA}" type="pres">
      <dgm:prSet presAssocID="{A683F783-C581-4CF7-9020-4A65BAA67F6D}" presName="parentText" presStyleLbl="alignNode1" presStyleIdx="0" presStyleCnt="5">
        <dgm:presLayoutVars>
          <dgm:chMax val="1"/>
          <dgm:bulletEnabled val="1"/>
        </dgm:presLayoutVars>
      </dgm:prSet>
      <dgm:spPr/>
    </dgm:pt>
    <dgm:pt modelId="{227FF9AE-552F-4590-8BB7-B8E44B05B295}" type="pres">
      <dgm:prSet presAssocID="{A683F783-C581-4CF7-9020-4A65BAA67F6D}" presName="descendantText" presStyleLbl="alignAcc1" presStyleIdx="0" presStyleCnt="5">
        <dgm:presLayoutVars>
          <dgm:bulletEnabled val="1"/>
        </dgm:presLayoutVars>
      </dgm:prSet>
      <dgm:spPr/>
    </dgm:pt>
    <dgm:pt modelId="{4F68D3AC-150E-457B-ABB4-9FD5B7656C9E}" type="pres">
      <dgm:prSet presAssocID="{F243E855-EE1B-4A8C-8075-E4FDFB942E98}" presName="sp" presStyleCnt="0"/>
      <dgm:spPr/>
    </dgm:pt>
    <dgm:pt modelId="{413E5887-A76A-46F0-B794-690EA9AE9C04}" type="pres">
      <dgm:prSet presAssocID="{878819E9-6AD3-4D8F-960D-A045B4CF3FFB}" presName="composite" presStyleCnt="0"/>
      <dgm:spPr/>
    </dgm:pt>
    <dgm:pt modelId="{7284B331-B50D-4B79-BA28-00E8D90CE7D6}" type="pres">
      <dgm:prSet presAssocID="{878819E9-6AD3-4D8F-960D-A045B4CF3FFB}" presName="parentText" presStyleLbl="alignNode1" presStyleIdx="1" presStyleCnt="5">
        <dgm:presLayoutVars>
          <dgm:chMax val="1"/>
          <dgm:bulletEnabled val="1"/>
        </dgm:presLayoutVars>
      </dgm:prSet>
      <dgm:spPr/>
    </dgm:pt>
    <dgm:pt modelId="{E365EDFE-0667-4EF0-BDEF-0C4F533FF365}" type="pres">
      <dgm:prSet presAssocID="{878819E9-6AD3-4D8F-960D-A045B4CF3FFB}" presName="descendantText" presStyleLbl="alignAcc1" presStyleIdx="1" presStyleCnt="5">
        <dgm:presLayoutVars>
          <dgm:bulletEnabled val="1"/>
        </dgm:presLayoutVars>
      </dgm:prSet>
      <dgm:spPr/>
    </dgm:pt>
    <dgm:pt modelId="{1D85D9B7-A51F-4448-B6DA-3327837806D3}" type="pres">
      <dgm:prSet presAssocID="{A1FE34DA-55DB-403A-9D9C-75462192B108}" presName="sp" presStyleCnt="0"/>
      <dgm:spPr/>
    </dgm:pt>
    <dgm:pt modelId="{137D8B88-3DBC-4276-8D7F-40FBED0661F3}" type="pres">
      <dgm:prSet presAssocID="{1BFBFF91-647D-4E8B-80B4-32789B2E01F2}" presName="composite" presStyleCnt="0"/>
      <dgm:spPr/>
    </dgm:pt>
    <dgm:pt modelId="{E54AE6D1-92F3-42C9-8AE1-78AD5920470B}" type="pres">
      <dgm:prSet presAssocID="{1BFBFF91-647D-4E8B-80B4-32789B2E01F2}" presName="parentText" presStyleLbl="alignNode1" presStyleIdx="2" presStyleCnt="5">
        <dgm:presLayoutVars>
          <dgm:chMax val="1"/>
          <dgm:bulletEnabled val="1"/>
        </dgm:presLayoutVars>
      </dgm:prSet>
      <dgm:spPr/>
    </dgm:pt>
    <dgm:pt modelId="{4A2DFB54-8D14-4CC5-BDE1-554CE5D3408A}" type="pres">
      <dgm:prSet presAssocID="{1BFBFF91-647D-4E8B-80B4-32789B2E01F2}" presName="descendantText" presStyleLbl="alignAcc1" presStyleIdx="2" presStyleCnt="5">
        <dgm:presLayoutVars>
          <dgm:bulletEnabled val="1"/>
        </dgm:presLayoutVars>
      </dgm:prSet>
      <dgm:spPr/>
    </dgm:pt>
    <dgm:pt modelId="{0E2D21AE-12C0-4291-9F3F-2FBB70CD512B}" type="pres">
      <dgm:prSet presAssocID="{6FAF5B90-2C7A-4ADA-82CC-77EB0F10D057}" presName="sp" presStyleCnt="0"/>
      <dgm:spPr/>
    </dgm:pt>
    <dgm:pt modelId="{2691EFBE-63EA-4FA4-9599-3B1E923F4CA1}" type="pres">
      <dgm:prSet presAssocID="{0426D391-7166-425F-8AD4-02F854A0CA9F}" presName="composite" presStyleCnt="0"/>
      <dgm:spPr/>
    </dgm:pt>
    <dgm:pt modelId="{5CB434AB-C789-47DE-8525-6ABB1F2DFEF8}" type="pres">
      <dgm:prSet presAssocID="{0426D391-7166-425F-8AD4-02F854A0CA9F}" presName="parentText" presStyleLbl="alignNode1" presStyleIdx="3" presStyleCnt="5">
        <dgm:presLayoutVars>
          <dgm:chMax val="1"/>
          <dgm:bulletEnabled val="1"/>
        </dgm:presLayoutVars>
      </dgm:prSet>
      <dgm:spPr/>
    </dgm:pt>
    <dgm:pt modelId="{6DA0A9E4-35F7-4CDA-B642-DE5836EE6D6A}" type="pres">
      <dgm:prSet presAssocID="{0426D391-7166-425F-8AD4-02F854A0CA9F}" presName="descendantText" presStyleLbl="alignAcc1" presStyleIdx="3" presStyleCnt="5">
        <dgm:presLayoutVars>
          <dgm:bulletEnabled val="1"/>
        </dgm:presLayoutVars>
      </dgm:prSet>
      <dgm:spPr/>
    </dgm:pt>
    <dgm:pt modelId="{AD12C931-A1C6-452C-85DA-2AF0BE2025C7}" type="pres">
      <dgm:prSet presAssocID="{161D78A3-B4FC-4A7C-B5C0-6007A8A4061E}" presName="sp" presStyleCnt="0"/>
      <dgm:spPr/>
    </dgm:pt>
    <dgm:pt modelId="{6CEA6B4E-DB81-475D-9775-0F4C15D9B870}" type="pres">
      <dgm:prSet presAssocID="{8534907D-6D07-410C-8BDE-9D0AEE75E7AD}" presName="composite" presStyleCnt="0"/>
      <dgm:spPr/>
    </dgm:pt>
    <dgm:pt modelId="{36723955-E742-4F73-B65F-04E28CBDE49B}" type="pres">
      <dgm:prSet presAssocID="{8534907D-6D07-410C-8BDE-9D0AEE75E7AD}" presName="parentText" presStyleLbl="alignNode1" presStyleIdx="4" presStyleCnt="5">
        <dgm:presLayoutVars>
          <dgm:chMax val="1"/>
          <dgm:bulletEnabled val="1"/>
        </dgm:presLayoutVars>
      </dgm:prSet>
      <dgm:spPr/>
    </dgm:pt>
    <dgm:pt modelId="{7E080E39-F9BC-435A-ACFD-9EE13E378AD5}" type="pres">
      <dgm:prSet presAssocID="{8534907D-6D07-410C-8BDE-9D0AEE75E7AD}" presName="descendantText" presStyleLbl="alignAcc1" presStyleIdx="4" presStyleCnt="5">
        <dgm:presLayoutVars>
          <dgm:bulletEnabled val="1"/>
        </dgm:presLayoutVars>
      </dgm:prSet>
      <dgm:spPr/>
    </dgm:pt>
  </dgm:ptLst>
  <dgm:cxnLst>
    <dgm:cxn modelId="{0E5B1407-1E87-4284-9F55-EB035F593693}" srcId="{8CE73863-560B-4339-BFB1-E15AEF456024}" destId="{1BFBFF91-647D-4E8B-80B4-32789B2E01F2}" srcOrd="2" destOrd="0" parTransId="{A00DBA96-9F05-4105-888E-FBA53621F5A4}" sibTransId="{6FAF5B90-2C7A-4ADA-82CC-77EB0F10D057}"/>
    <dgm:cxn modelId="{F2056A0A-1064-4D0E-820E-B45F5FCEC1EE}" type="presOf" srcId="{878819E9-6AD3-4D8F-960D-A045B4CF3FFB}" destId="{7284B331-B50D-4B79-BA28-00E8D90CE7D6}" srcOrd="0" destOrd="0" presId="urn:microsoft.com/office/officeart/2005/8/layout/chevron2"/>
    <dgm:cxn modelId="{C7E4360D-57E5-499C-A849-8F23C834FC25}" srcId="{1BFBFF91-647D-4E8B-80B4-32789B2E01F2}" destId="{E8BE4D52-91BE-4B36-BAC4-AA5C20CA6E79}" srcOrd="0" destOrd="0" parTransId="{B8822FCC-684E-4448-9825-1D4304F01D06}" sibTransId="{09393DA5-3337-4168-B510-7C5C7D482D8C}"/>
    <dgm:cxn modelId="{3E286A1E-A506-4E6B-B203-17C96D0EE223}" type="presOf" srcId="{8534907D-6D07-410C-8BDE-9D0AEE75E7AD}" destId="{36723955-E742-4F73-B65F-04E28CBDE49B}" srcOrd="0" destOrd="0" presId="urn:microsoft.com/office/officeart/2005/8/layout/chevron2"/>
    <dgm:cxn modelId="{B6B0262C-8AFC-414E-AC27-BBB74A9D2386}" type="presOf" srcId="{5B52E80E-4B8C-4794-A16D-AC90C3C10B0A}" destId="{227FF9AE-552F-4590-8BB7-B8E44B05B295}" srcOrd="0" destOrd="1" presId="urn:microsoft.com/office/officeart/2005/8/layout/chevron2"/>
    <dgm:cxn modelId="{AAA0E33C-14CF-47E0-9A73-059D568C1221}" srcId="{8534907D-6D07-410C-8BDE-9D0AEE75E7AD}" destId="{6FE388FD-0E75-4AA7-A874-1047D8FF62DA}" srcOrd="1" destOrd="0" parTransId="{B5AC90EB-EE83-4C2C-A079-95795555D607}" sibTransId="{BBC6C598-2F76-4454-90FD-216A8CC9E149}"/>
    <dgm:cxn modelId="{44B42B5E-A7E3-48AF-AAAD-24F6A4CB0D4A}" srcId="{0426D391-7166-425F-8AD4-02F854A0CA9F}" destId="{897B1FD5-9F63-40E8-B175-FFA267677EBB}" srcOrd="0" destOrd="0" parTransId="{40E8979A-A120-44D0-B43D-01F6F3BA5D9F}" sibTransId="{440423EA-2D9C-4637-9528-59799F77F943}"/>
    <dgm:cxn modelId="{B60F7562-3742-4547-B18F-306DC24E2922}" srcId="{8CE73863-560B-4339-BFB1-E15AEF456024}" destId="{A683F783-C581-4CF7-9020-4A65BAA67F6D}" srcOrd="0" destOrd="0" parTransId="{7A4B8DA3-4177-4A6D-A7F8-566FA44D7948}" sibTransId="{F243E855-EE1B-4A8C-8075-E4FDFB942E98}"/>
    <dgm:cxn modelId="{37A2DD47-07D9-4948-B676-24530EE412CD}" type="presOf" srcId="{CEED9A74-F73F-4EE4-8713-A2E36FB58E17}" destId="{E365EDFE-0667-4EF0-BDEF-0C4F533FF365}" srcOrd="0" destOrd="3" presId="urn:microsoft.com/office/officeart/2005/8/layout/chevron2"/>
    <dgm:cxn modelId="{C551724B-59D0-4890-8260-9520E7CA3BAB}" srcId="{878819E9-6AD3-4D8F-960D-A045B4CF3FFB}" destId="{28ECF83F-C319-45B4-AC5B-72AA707BE733}" srcOrd="1" destOrd="0" parTransId="{E5A7B823-8BF2-4B06-90DA-ECC2E3218A16}" sibTransId="{3A075C8B-9447-4B56-BE57-6609FFE17861}"/>
    <dgm:cxn modelId="{566E7C6E-E7DC-4DF6-A059-D33F4B27D1C1}" srcId="{A683F783-C581-4CF7-9020-4A65BAA67F6D}" destId="{5B52E80E-4B8C-4794-A16D-AC90C3C10B0A}" srcOrd="1" destOrd="0" parTransId="{F6D52015-5B8D-4D58-A132-6F39C31D5DD8}" sibTransId="{93D7FFFA-9C54-4CBA-A015-D1FE38E1A41A}"/>
    <dgm:cxn modelId="{9C35CE51-4B1D-4F70-AB37-553FEB4DFECB}" type="presOf" srcId="{28ECF83F-C319-45B4-AC5B-72AA707BE733}" destId="{E365EDFE-0667-4EF0-BDEF-0C4F533FF365}" srcOrd="0" destOrd="1" presId="urn:microsoft.com/office/officeart/2005/8/layout/chevron2"/>
    <dgm:cxn modelId="{9C2FA056-A268-44AE-AAC1-581A1ECF6A3C}" srcId="{878819E9-6AD3-4D8F-960D-A045B4CF3FFB}" destId="{CEED9A74-F73F-4EE4-8713-A2E36FB58E17}" srcOrd="3" destOrd="0" parTransId="{A0705E74-95D8-45F8-9548-C38787320EBD}" sibTransId="{ABDC0DC7-7357-47C2-A875-1C26B9AC2CC9}"/>
    <dgm:cxn modelId="{1D07CD7B-CACE-4E21-BDCE-B00340B4E87E}" type="presOf" srcId="{897B1FD5-9F63-40E8-B175-FFA267677EBB}" destId="{6DA0A9E4-35F7-4CDA-B642-DE5836EE6D6A}" srcOrd="0" destOrd="0" presId="urn:microsoft.com/office/officeart/2005/8/layout/chevron2"/>
    <dgm:cxn modelId="{85B8ED81-FA50-4D68-8B7F-56FCD8B854DC}" srcId="{8CE73863-560B-4339-BFB1-E15AEF456024}" destId="{878819E9-6AD3-4D8F-960D-A045B4CF3FFB}" srcOrd="1" destOrd="0" parTransId="{88390195-7233-4831-95C4-2E8A92F85BCE}" sibTransId="{A1FE34DA-55DB-403A-9D9C-75462192B108}"/>
    <dgm:cxn modelId="{EF525388-814A-4DAE-B599-C021AC2124CD}" type="presOf" srcId="{1BFBFF91-647D-4E8B-80B4-32789B2E01F2}" destId="{E54AE6D1-92F3-42C9-8AE1-78AD5920470B}" srcOrd="0" destOrd="0" presId="urn:microsoft.com/office/officeart/2005/8/layout/chevron2"/>
    <dgm:cxn modelId="{41B9018E-F9B1-4208-A1F2-54C934350A68}" srcId="{A683F783-C581-4CF7-9020-4A65BAA67F6D}" destId="{1DF5F0CC-1CA8-4A5F-AA1A-15CDA5F39323}" srcOrd="2" destOrd="0" parTransId="{AE252427-3CE7-45B2-B133-C996EDCAFBC8}" sibTransId="{E0E958D9-B812-40A8-B62A-4CA4680A31FA}"/>
    <dgm:cxn modelId="{55C4688E-66E9-4CE8-B323-4BE8D4374CBE}" srcId="{A683F783-C581-4CF7-9020-4A65BAA67F6D}" destId="{6435BCFA-95C3-4FB2-A45A-6C390988BC03}" srcOrd="0" destOrd="0" parTransId="{8B4D5794-A81D-4170-979F-C62D27689387}" sibTransId="{F4213F04-3F8C-426A-9136-A529B0119B2A}"/>
    <dgm:cxn modelId="{FAA68D8F-4163-4B97-AB94-E4A1DC7910F9}" type="presOf" srcId="{E8BE4D52-91BE-4B36-BAC4-AA5C20CA6E79}" destId="{4A2DFB54-8D14-4CC5-BDE1-554CE5D3408A}" srcOrd="0" destOrd="0" presId="urn:microsoft.com/office/officeart/2005/8/layout/chevron2"/>
    <dgm:cxn modelId="{AD71F191-887A-4BC0-9584-6E0AF21D5A15}" srcId="{8CE73863-560B-4339-BFB1-E15AEF456024}" destId="{8534907D-6D07-410C-8BDE-9D0AEE75E7AD}" srcOrd="4" destOrd="0" parTransId="{EDF1C06E-0319-4C25-B06F-353F172CB4B7}" sibTransId="{97EAD6CF-26DD-4B5D-8537-26879D42892B}"/>
    <dgm:cxn modelId="{89B8B894-7AFC-4D47-98FD-C6864FBCF565}" type="presOf" srcId="{6435BCFA-95C3-4FB2-A45A-6C390988BC03}" destId="{227FF9AE-552F-4590-8BB7-B8E44B05B295}" srcOrd="0" destOrd="0" presId="urn:microsoft.com/office/officeart/2005/8/layout/chevron2"/>
    <dgm:cxn modelId="{66BD9EA0-38FE-49D9-B29E-90291CBAAB1F}" type="presOf" srcId="{6FE388FD-0E75-4AA7-A874-1047D8FF62DA}" destId="{7E080E39-F9BC-435A-ACFD-9EE13E378AD5}" srcOrd="0" destOrd="1" presId="urn:microsoft.com/office/officeart/2005/8/layout/chevron2"/>
    <dgm:cxn modelId="{E890C3A8-27D2-4ABD-B43A-BF94404CD870}" type="presOf" srcId="{A683F783-C581-4CF7-9020-4A65BAA67F6D}" destId="{87BB1870-07E1-4F90-9E0F-5ACCEFD747CA}" srcOrd="0" destOrd="0" presId="urn:microsoft.com/office/officeart/2005/8/layout/chevron2"/>
    <dgm:cxn modelId="{B90962B6-1822-4328-9428-D76938E9DF08}" type="presOf" srcId="{B5EBD656-4370-4625-A34B-EFC17864DD86}" destId="{7E080E39-F9BC-435A-ACFD-9EE13E378AD5}" srcOrd="0" destOrd="0" presId="urn:microsoft.com/office/officeart/2005/8/layout/chevron2"/>
    <dgm:cxn modelId="{5D2BD8BA-E5E6-4958-9904-DC98804C4502}" type="presOf" srcId="{8A0C69E2-6BC3-4B96-868C-478591A762DD}" destId="{E365EDFE-0667-4EF0-BDEF-0C4F533FF365}" srcOrd="0" destOrd="0" presId="urn:microsoft.com/office/officeart/2005/8/layout/chevron2"/>
    <dgm:cxn modelId="{040B3BC2-2815-451A-84A8-84EDBCD0C804}" type="presOf" srcId="{3D43A06E-2650-4875-BC84-B19559CED12F}" destId="{E365EDFE-0667-4EF0-BDEF-0C4F533FF365}" srcOrd="0" destOrd="2" presId="urn:microsoft.com/office/officeart/2005/8/layout/chevron2"/>
    <dgm:cxn modelId="{AAF8F8D7-3FAE-4F56-A71F-F5914305A8CB}" srcId="{8534907D-6D07-410C-8BDE-9D0AEE75E7AD}" destId="{B5EBD656-4370-4625-A34B-EFC17864DD86}" srcOrd="0" destOrd="0" parTransId="{4CB1F0B4-0FC0-421A-98C6-B239B6378A18}" sibTransId="{935F8726-5B1E-47CC-ACC4-C50438B32AA1}"/>
    <dgm:cxn modelId="{049CFBE3-BB4D-4DAB-9FEA-AFD6729DB470}" srcId="{878819E9-6AD3-4D8F-960D-A045B4CF3FFB}" destId="{8A0C69E2-6BC3-4B96-868C-478591A762DD}" srcOrd="0" destOrd="0" parTransId="{E96C5941-FFFE-495E-8F83-B27AF175172F}" sibTransId="{BB516457-D47E-4612-A36B-EC3C6B4D67FF}"/>
    <dgm:cxn modelId="{6B9780E5-F3E2-456A-8FA5-117DF7C16B87}" type="presOf" srcId="{0426D391-7166-425F-8AD4-02F854A0CA9F}" destId="{5CB434AB-C789-47DE-8525-6ABB1F2DFEF8}" srcOrd="0" destOrd="0" presId="urn:microsoft.com/office/officeart/2005/8/layout/chevron2"/>
    <dgm:cxn modelId="{5CB1D2E6-6350-4E5E-8C3A-C47E8E29BC8C}" type="presOf" srcId="{8CE73863-560B-4339-BFB1-E15AEF456024}" destId="{D320CC51-EEE0-47A2-A12B-B2170A01994B}" srcOrd="0" destOrd="0" presId="urn:microsoft.com/office/officeart/2005/8/layout/chevron2"/>
    <dgm:cxn modelId="{28FCD5E7-ED5D-4408-9791-F4807A8B23FD}" type="presOf" srcId="{1DF5F0CC-1CA8-4A5F-AA1A-15CDA5F39323}" destId="{227FF9AE-552F-4590-8BB7-B8E44B05B295}" srcOrd="0" destOrd="2" presId="urn:microsoft.com/office/officeart/2005/8/layout/chevron2"/>
    <dgm:cxn modelId="{281B03EA-1855-4E2E-B7BC-DF235F4C80BF}" srcId="{0426D391-7166-425F-8AD4-02F854A0CA9F}" destId="{657DEAA3-E3E8-4943-A09C-178779B6C6E4}" srcOrd="1" destOrd="0" parTransId="{9813AA45-7799-4EE6-B710-92470B5648DA}" sibTransId="{779440A2-2B3E-4BA0-B3FA-2BEB75DE5885}"/>
    <dgm:cxn modelId="{35565CFE-6A50-4C8C-8DEB-F5D1AF49860C}" srcId="{8CE73863-560B-4339-BFB1-E15AEF456024}" destId="{0426D391-7166-425F-8AD4-02F854A0CA9F}" srcOrd="3" destOrd="0" parTransId="{CE8A703A-D62B-46EC-BCAB-C934461EB813}" sibTransId="{161D78A3-B4FC-4A7C-B5C0-6007A8A4061E}"/>
    <dgm:cxn modelId="{2EAB66FF-1EA0-478C-A6F2-84CE8A10907A}" srcId="{878819E9-6AD3-4D8F-960D-A045B4CF3FFB}" destId="{3D43A06E-2650-4875-BC84-B19559CED12F}" srcOrd="2" destOrd="0" parTransId="{61FCCEB6-031A-4C68-AD6E-7986A1B81AC8}" sibTransId="{653096D8-5139-4886-BA51-CDDC18013509}"/>
    <dgm:cxn modelId="{05E254FF-9802-4177-A745-24E15D8BFD1C}" type="presOf" srcId="{657DEAA3-E3E8-4943-A09C-178779B6C6E4}" destId="{6DA0A9E4-35F7-4CDA-B642-DE5836EE6D6A}" srcOrd="0" destOrd="1" presId="urn:microsoft.com/office/officeart/2005/8/layout/chevron2"/>
    <dgm:cxn modelId="{3C6CE0F2-3C32-4F42-A61F-139CF445D844}" type="presParOf" srcId="{D320CC51-EEE0-47A2-A12B-B2170A01994B}" destId="{4A581F30-A4C3-450C-A4D1-6A78CB9E23D4}" srcOrd="0" destOrd="0" presId="urn:microsoft.com/office/officeart/2005/8/layout/chevron2"/>
    <dgm:cxn modelId="{38C3FA4D-8A44-430D-867F-A63237E17D2A}" type="presParOf" srcId="{4A581F30-A4C3-450C-A4D1-6A78CB9E23D4}" destId="{87BB1870-07E1-4F90-9E0F-5ACCEFD747CA}" srcOrd="0" destOrd="0" presId="urn:microsoft.com/office/officeart/2005/8/layout/chevron2"/>
    <dgm:cxn modelId="{4073C4C8-67E7-44B9-9861-1953DEEBAF1F}" type="presParOf" srcId="{4A581F30-A4C3-450C-A4D1-6A78CB9E23D4}" destId="{227FF9AE-552F-4590-8BB7-B8E44B05B295}" srcOrd="1" destOrd="0" presId="urn:microsoft.com/office/officeart/2005/8/layout/chevron2"/>
    <dgm:cxn modelId="{308A54A1-ECF0-43BF-A555-12A740F4B3C2}" type="presParOf" srcId="{D320CC51-EEE0-47A2-A12B-B2170A01994B}" destId="{4F68D3AC-150E-457B-ABB4-9FD5B7656C9E}" srcOrd="1" destOrd="0" presId="urn:microsoft.com/office/officeart/2005/8/layout/chevron2"/>
    <dgm:cxn modelId="{AE2B370A-E15F-4799-83B3-EF768CD29655}" type="presParOf" srcId="{D320CC51-EEE0-47A2-A12B-B2170A01994B}" destId="{413E5887-A76A-46F0-B794-690EA9AE9C04}" srcOrd="2" destOrd="0" presId="urn:microsoft.com/office/officeart/2005/8/layout/chevron2"/>
    <dgm:cxn modelId="{8B298773-FD7A-4795-A74F-77AA2E540326}" type="presParOf" srcId="{413E5887-A76A-46F0-B794-690EA9AE9C04}" destId="{7284B331-B50D-4B79-BA28-00E8D90CE7D6}" srcOrd="0" destOrd="0" presId="urn:microsoft.com/office/officeart/2005/8/layout/chevron2"/>
    <dgm:cxn modelId="{62B6EDFA-096F-4D6C-AF5F-52782E86B053}" type="presParOf" srcId="{413E5887-A76A-46F0-B794-690EA9AE9C04}" destId="{E365EDFE-0667-4EF0-BDEF-0C4F533FF365}" srcOrd="1" destOrd="0" presId="urn:microsoft.com/office/officeart/2005/8/layout/chevron2"/>
    <dgm:cxn modelId="{8164C29A-B484-4D33-AC00-675E50D2B33C}" type="presParOf" srcId="{D320CC51-EEE0-47A2-A12B-B2170A01994B}" destId="{1D85D9B7-A51F-4448-B6DA-3327837806D3}" srcOrd="3" destOrd="0" presId="urn:microsoft.com/office/officeart/2005/8/layout/chevron2"/>
    <dgm:cxn modelId="{58CF41E8-C40A-465D-A65B-A9FB5A1B652B}" type="presParOf" srcId="{D320CC51-EEE0-47A2-A12B-B2170A01994B}" destId="{137D8B88-3DBC-4276-8D7F-40FBED0661F3}" srcOrd="4" destOrd="0" presId="urn:microsoft.com/office/officeart/2005/8/layout/chevron2"/>
    <dgm:cxn modelId="{E57C019B-47FD-4D05-9A93-40A08888EB7E}" type="presParOf" srcId="{137D8B88-3DBC-4276-8D7F-40FBED0661F3}" destId="{E54AE6D1-92F3-42C9-8AE1-78AD5920470B}" srcOrd="0" destOrd="0" presId="urn:microsoft.com/office/officeart/2005/8/layout/chevron2"/>
    <dgm:cxn modelId="{6D450B5E-5FA0-4A1C-B6A5-F03C41D45EF3}" type="presParOf" srcId="{137D8B88-3DBC-4276-8D7F-40FBED0661F3}" destId="{4A2DFB54-8D14-4CC5-BDE1-554CE5D3408A}" srcOrd="1" destOrd="0" presId="urn:microsoft.com/office/officeart/2005/8/layout/chevron2"/>
    <dgm:cxn modelId="{756720A3-EF28-4B22-99F8-7A222A26496E}" type="presParOf" srcId="{D320CC51-EEE0-47A2-A12B-B2170A01994B}" destId="{0E2D21AE-12C0-4291-9F3F-2FBB70CD512B}" srcOrd="5" destOrd="0" presId="urn:microsoft.com/office/officeart/2005/8/layout/chevron2"/>
    <dgm:cxn modelId="{CF22328F-C5E8-4858-8553-652CC8FBD290}" type="presParOf" srcId="{D320CC51-EEE0-47A2-A12B-B2170A01994B}" destId="{2691EFBE-63EA-4FA4-9599-3B1E923F4CA1}" srcOrd="6" destOrd="0" presId="urn:microsoft.com/office/officeart/2005/8/layout/chevron2"/>
    <dgm:cxn modelId="{0A777967-FACF-4D5D-A794-AB1222F23A97}" type="presParOf" srcId="{2691EFBE-63EA-4FA4-9599-3B1E923F4CA1}" destId="{5CB434AB-C789-47DE-8525-6ABB1F2DFEF8}" srcOrd="0" destOrd="0" presId="urn:microsoft.com/office/officeart/2005/8/layout/chevron2"/>
    <dgm:cxn modelId="{3D04DFBB-8161-4BF0-9C6D-AC7DEDA32058}" type="presParOf" srcId="{2691EFBE-63EA-4FA4-9599-3B1E923F4CA1}" destId="{6DA0A9E4-35F7-4CDA-B642-DE5836EE6D6A}" srcOrd="1" destOrd="0" presId="urn:microsoft.com/office/officeart/2005/8/layout/chevron2"/>
    <dgm:cxn modelId="{E1E82330-6CB4-498E-AAE8-EABBE9F46EF6}" type="presParOf" srcId="{D320CC51-EEE0-47A2-A12B-B2170A01994B}" destId="{AD12C931-A1C6-452C-85DA-2AF0BE2025C7}" srcOrd="7" destOrd="0" presId="urn:microsoft.com/office/officeart/2005/8/layout/chevron2"/>
    <dgm:cxn modelId="{EA57578C-094E-46E1-B832-250C0EF07114}" type="presParOf" srcId="{D320CC51-EEE0-47A2-A12B-B2170A01994B}" destId="{6CEA6B4E-DB81-475D-9775-0F4C15D9B870}" srcOrd="8" destOrd="0" presId="urn:microsoft.com/office/officeart/2005/8/layout/chevron2"/>
    <dgm:cxn modelId="{B4F588FC-2FBA-44F5-85E8-EED91018EFB6}" type="presParOf" srcId="{6CEA6B4E-DB81-475D-9775-0F4C15D9B870}" destId="{36723955-E742-4F73-B65F-04E28CBDE49B}" srcOrd="0" destOrd="0" presId="urn:microsoft.com/office/officeart/2005/8/layout/chevron2"/>
    <dgm:cxn modelId="{116CFCDA-0034-448F-8D12-D380866D2C78}" type="presParOf" srcId="{6CEA6B4E-DB81-475D-9775-0F4C15D9B870}" destId="{7E080E39-F9BC-435A-ACFD-9EE13E378AD5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BB1870-07E1-4F90-9E0F-5ACCEFD747CA}">
      <dsp:nvSpPr>
        <dsp:cNvPr id="0" name=""/>
        <dsp:cNvSpPr/>
      </dsp:nvSpPr>
      <dsp:spPr>
        <a:xfrm rot="5400000">
          <a:off x="-169268" y="169697"/>
          <a:ext cx="1128453" cy="789917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kern="1200" dirty="0"/>
            <a:t>Cleaning</a:t>
          </a:r>
        </a:p>
      </dsp:txBody>
      <dsp:txXfrm rot="-5400000">
        <a:off x="1" y="395388"/>
        <a:ext cx="789917" cy="338536"/>
      </dsp:txXfrm>
    </dsp:sp>
    <dsp:sp modelId="{227FF9AE-552F-4590-8BB7-B8E44B05B295}">
      <dsp:nvSpPr>
        <dsp:cNvPr id="0" name=""/>
        <dsp:cNvSpPr/>
      </dsp:nvSpPr>
      <dsp:spPr>
        <a:xfrm rot="5400000">
          <a:off x="3100420" y="-2310074"/>
          <a:ext cx="733494" cy="5354501"/>
        </a:xfrm>
        <a:prstGeom prst="round2Same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6985" rIns="6985" bIns="6985" numCol="1" spcCol="1270" anchor="ctr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100" b="1" kern="1200" dirty="0"/>
            <a:t>Remove stop words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100" b="1" kern="1200" dirty="0"/>
            <a:t>Remove Punctuation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100" b="1" kern="1200" dirty="0"/>
            <a:t>Remove Special character i.e. @,#.</a:t>
          </a:r>
        </a:p>
      </dsp:txBody>
      <dsp:txXfrm rot="-5400000">
        <a:off x="789917" y="36235"/>
        <a:ext cx="5318695" cy="661882"/>
      </dsp:txXfrm>
    </dsp:sp>
    <dsp:sp modelId="{7284B331-B50D-4B79-BA28-00E8D90CE7D6}">
      <dsp:nvSpPr>
        <dsp:cNvPr id="0" name=""/>
        <dsp:cNvSpPr/>
      </dsp:nvSpPr>
      <dsp:spPr>
        <a:xfrm rot="5400000">
          <a:off x="-169268" y="1181362"/>
          <a:ext cx="1128453" cy="789917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kern="1200" dirty="0"/>
            <a:t>Pre-processing</a:t>
          </a:r>
        </a:p>
      </dsp:txBody>
      <dsp:txXfrm rot="-5400000">
        <a:off x="1" y="1407053"/>
        <a:ext cx="789917" cy="338536"/>
      </dsp:txXfrm>
    </dsp:sp>
    <dsp:sp modelId="{E365EDFE-0667-4EF0-BDEF-0C4F533FF365}">
      <dsp:nvSpPr>
        <dsp:cNvPr id="0" name=""/>
        <dsp:cNvSpPr/>
      </dsp:nvSpPr>
      <dsp:spPr>
        <a:xfrm rot="5400000">
          <a:off x="3100420" y="-1298408"/>
          <a:ext cx="733494" cy="5354501"/>
        </a:xfrm>
        <a:prstGeom prst="round2Same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6985" rIns="6985" bIns="6985" numCol="1" spcCol="1270" anchor="ctr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100" b="1" kern="1200" dirty="0"/>
            <a:t>Replaced emoticons with word i.e. </a:t>
          </a:r>
          <a:r>
            <a:rPr lang="en-IN" sz="1100" b="1" kern="1200" dirty="0">
              <a:sym typeface="Wingdings" panose="05000000000000000000" pitchFamily="2" charset="2"/>
            </a:rPr>
            <a:t> with happy</a:t>
          </a:r>
          <a:endParaRPr lang="en-IN" sz="1100" b="1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100" b="1" kern="1200" dirty="0"/>
            <a:t>Replaced short words like can’t ,g8t with cannot and great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100" b="1" kern="1200" dirty="0"/>
            <a:t>Replaced apostrophe like “they’re” with “they are". Etc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100" b="1" kern="1200" dirty="0"/>
            <a:t>Replaced RT with retweet word.</a:t>
          </a:r>
        </a:p>
      </dsp:txBody>
      <dsp:txXfrm rot="-5400000">
        <a:off x="789917" y="1047901"/>
        <a:ext cx="5318695" cy="661882"/>
      </dsp:txXfrm>
    </dsp:sp>
    <dsp:sp modelId="{E54AE6D1-92F3-42C9-8AE1-78AD5920470B}">
      <dsp:nvSpPr>
        <dsp:cNvPr id="0" name=""/>
        <dsp:cNvSpPr/>
      </dsp:nvSpPr>
      <dsp:spPr>
        <a:xfrm rot="5400000">
          <a:off x="-169268" y="2193028"/>
          <a:ext cx="1128453" cy="789917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kern="1200" dirty="0"/>
            <a:t>Tokenizing</a:t>
          </a:r>
        </a:p>
      </dsp:txBody>
      <dsp:txXfrm rot="-5400000">
        <a:off x="1" y="2418719"/>
        <a:ext cx="789917" cy="338536"/>
      </dsp:txXfrm>
    </dsp:sp>
    <dsp:sp modelId="{4A2DFB54-8D14-4CC5-BDE1-554CE5D3408A}">
      <dsp:nvSpPr>
        <dsp:cNvPr id="0" name=""/>
        <dsp:cNvSpPr/>
      </dsp:nvSpPr>
      <dsp:spPr>
        <a:xfrm rot="5400000">
          <a:off x="3100420" y="-286742"/>
          <a:ext cx="733494" cy="5354501"/>
        </a:xfrm>
        <a:prstGeom prst="round2Same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6985" rIns="6985" bIns="6985" numCol="1" spcCol="1270" anchor="ctr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100" b="1" kern="1200" dirty="0"/>
            <a:t>Word tokenization ( Normalizing )</a:t>
          </a:r>
        </a:p>
      </dsp:txBody>
      <dsp:txXfrm rot="-5400000">
        <a:off x="789917" y="2059567"/>
        <a:ext cx="5318695" cy="661882"/>
      </dsp:txXfrm>
    </dsp:sp>
    <dsp:sp modelId="{5CB434AB-C789-47DE-8525-6ABB1F2DFEF8}">
      <dsp:nvSpPr>
        <dsp:cNvPr id="0" name=""/>
        <dsp:cNvSpPr/>
      </dsp:nvSpPr>
      <dsp:spPr>
        <a:xfrm rot="5400000">
          <a:off x="-169268" y="3204694"/>
          <a:ext cx="1128453" cy="789917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kern="1200" dirty="0"/>
            <a:t>Lemmatize / Stemming</a:t>
          </a:r>
        </a:p>
      </dsp:txBody>
      <dsp:txXfrm rot="-5400000">
        <a:off x="1" y="3430385"/>
        <a:ext cx="789917" cy="338536"/>
      </dsp:txXfrm>
    </dsp:sp>
    <dsp:sp modelId="{6DA0A9E4-35F7-4CDA-B642-DE5836EE6D6A}">
      <dsp:nvSpPr>
        <dsp:cNvPr id="0" name=""/>
        <dsp:cNvSpPr/>
      </dsp:nvSpPr>
      <dsp:spPr>
        <a:xfrm rot="5400000">
          <a:off x="3100420" y="724923"/>
          <a:ext cx="733494" cy="5354501"/>
        </a:xfrm>
        <a:prstGeom prst="round2Same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6985" rIns="6985" bIns="6985" numCol="1" spcCol="1270" anchor="ctr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100" b="1" kern="1200" dirty="0"/>
            <a:t>Lemmatization</a:t>
          </a:r>
          <a:endParaRPr lang="en-IN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100" b="1" kern="1200" dirty="0"/>
            <a:t>Stemming (</a:t>
          </a:r>
          <a:r>
            <a:rPr lang="en-IN" sz="1100" b="0" i="0" kern="1200" dirty="0"/>
            <a:t>✓)</a:t>
          </a:r>
          <a:endParaRPr lang="en-IN" sz="1100" b="1" kern="1200" dirty="0"/>
        </a:p>
      </dsp:txBody>
      <dsp:txXfrm rot="-5400000">
        <a:off x="789917" y="3071232"/>
        <a:ext cx="5318695" cy="661882"/>
      </dsp:txXfrm>
    </dsp:sp>
    <dsp:sp modelId="{36723955-E742-4F73-B65F-04E28CBDE49B}">
      <dsp:nvSpPr>
        <dsp:cNvPr id="0" name=""/>
        <dsp:cNvSpPr/>
      </dsp:nvSpPr>
      <dsp:spPr>
        <a:xfrm rot="5400000">
          <a:off x="-169268" y="4216360"/>
          <a:ext cx="1128453" cy="789917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kern="1200" dirty="0"/>
            <a:t>Vectorization</a:t>
          </a:r>
        </a:p>
      </dsp:txBody>
      <dsp:txXfrm rot="-5400000">
        <a:off x="1" y="4442051"/>
        <a:ext cx="789917" cy="338536"/>
      </dsp:txXfrm>
    </dsp:sp>
    <dsp:sp modelId="{7E080E39-F9BC-435A-ACFD-9EE13E378AD5}">
      <dsp:nvSpPr>
        <dsp:cNvPr id="0" name=""/>
        <dsp:cNvSpPr/>
      </dsp:nvSpPr>
      <dsp:spPr>
        <a:xfrm rot="5400000">
          <a:off x="3100420" y="1736589"/>
          <a:ext cx="733494" cy="5354501"/>
        </a:xfrm>
        <a:prstGeom prst="round2Same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6985" rIns="6985" bIns="6985" numCol="1" spcCol="1270" anchor="ctr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100" b="1" kern="1200" dirty="0"/>
            <a:t>Count Vectorizer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100" b="1" kern="1200" dirty="0" err="1"/>
            <a:t>Tf-idf</a:t>
          </a:r>
          <a:r>
            <a:rPr lang="en-IN" sz="1100" b="1" kern="1200" dirty="0"/>
            <a:t> Transformation (</a:t>
          </a:r>
          <a:r>
            <a:rPr lang="en-IN" sz="1100" b="0" i="0" kern="1200" dirty="0"/>
            <a:t>✓</a:t>
          </a:r>
          <a:r>
            <a:rPr lang="en-IN" sz="1100" b="1" kern="1200" dirty="0"/>
            <a:t>)</a:t>
          </a:r>
        </a:p>
      </dsp:txBody>
      <dsp:txXfrm rot="-5400000">
        <a:off x="789917" y="4082898"/>
        <a:ext cx="5318695" cy="66188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5/31/2020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437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5/31/2020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0465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5/31/2020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27835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5/31/2020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359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5/31/2020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9257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5/31/2020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85433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5/31/2020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3937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5/31/2020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11844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5/31/2020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6137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5/31/2020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603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chart" Target="../charts/chart4.xml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22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21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pic>
        <p:nvPicPr>
          <p:cNvPr id="4" name="Picture 3" descr="A close up of a piece of paper with a pencil laying on top">
            <a:extLst>
              <a:ext uri="{FF2B5EF4-FFF2-40B4-BE49-F238E27FC236}">
                <a16:creationId xmlns:a16="http://schemas.microsoft.com/office/drawing/2014/main" id="{65810330-F0B5-43C9-BC34-094FFB5C052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975"/>
            <a:ext cx="12191980" cy="6858000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C5373426-E26E-431D-959C-5DB96C0B6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12607" y="1238442"/>
            <a:ext cx="3635926" cy="4355751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23416" y="1475234"/>
            <a:ext cx="3214307" cy="2901694"/>
          </a:xfrm>
        </p:spPr>
        <p:txBody>
          <a:bodyPr anchor="b">
            <a:normAutofit/>
          </a:bodyPr>
          <a:lstStyle/>
          <a:p>
            <a:r>
              <a:rPr lang="en-US" sz="4400" dirty="0">
                <a:solidFill>
                  <a:schemeClr val="tx1"/>
                </a:solidFill>
              </a:rPr>
              <a:t>Title Lorem Ipsum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09334" y="4608576"/>
            <a:ext cx="3560616" cy="874242"/>
          </a:xfrm>
        </p:spPr>
        <p:txBody>
          <a:bodyPr anchor="t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6000" dirty="0"/>
              <a:t>Tweezer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6D07482-83A3-4451-943C-B46961082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76090" y="4508519"/>
            <a:ext cx="310896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EDC90921-9082-491B-940E-827D679F3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F22484-FE52-45AE-B59C-ADAD3FED84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2607" y="1237467"/>
            <a:ext cx="3639198" cy="327007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1F56A44-EE94-4A38-9A20-470D5FE0130C}"/>
              </a:ext>
            </a:extLst>
          </p:cNvPr>
          <p:cNvSpPr txBox="1"/>
          <p:nvPr/>
        </p:nvSpPr>
        <p:spPr>
          <a:xfrm>
            <a:off x="3274" y="6297213"/>
            <a:ext cx="121854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600" b="1" dirty="0">
                <a:latin typeface="Bookman Old Style" panose="02050604050505020204" pitchFamily="18" charset="0"/>
              </a:rPr>
              <a:t>Let Business grow as your sentiments show…</a:t>
            </a:r>
            <a:r>
              <a:rPr lang="en-US" sz="3600" b="1" dirty="0">
                <a:latin typeface="Bookman Old Style" panose="02050604050505020204" pitchFamily="18" charset="0"/>
                <a:sym typeface="Wingdings" panose="05000000000000000000" pitchFamily="2" charset="2"/>
              </a:rPr>
              <a:t></a:t>
            </a:r>
            <a:endParaRPr lang="en-US" sz="3600" b="1" dirty="0"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1439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61FD4D2-28FA-44B9-87DB-33A2038ED2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0494" y="0"/>
            <a:ext cx="1599899" cy="103690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29E7D44-58F0-45DE-85FE-9A1F5F182440}"/>
              </a:ext>
            </a:extLst>
          </p:cNvPr>
          <p:cNvSpPr txBox="1"/>
          <p:nvPr/>
        </p:nvSpPr>
        <p:spPr>
          <a:xfrm>
            <a:off x="3067664" y="0"/>
            <a:ext cx="605667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400" b="1" dirty="0">
                <a:latin typeface="Bahnschrift Condensed" panose="020B0502040204020203" pitchFamily="34" charset="0"/>
              </a:rPr>
              <a:t>“ # ” Tag Analysis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2FEFD44-3A15-45B4-9A40-73D99B12567F}"/>
              </a:ext>
            </a:extLst>
          </p:cNvPr>
          <p:cNvSpPr txBox="1"/>
          <p:nvPr/>
        </p:nvSpPr>
        <p:spPr>
          <a:xfrm>
            <a:off x="188259" y="5504329"/>
            <a:ext cx="112148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>
                <a:latin typeface="Bahnschrift Condensed" panose="020B0502040204020203" pitchFamily="34" charset="0"/>
              </a:rPr>
              <a:t>“SXSW” is the most dominant word irrespective of the sentiment.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>
                <a:latin typeface="Bahnschrift Condensed" panose="020B0502040204020203" pitchFamily="34" charset="0"/>
              </a:rPr>
              <a:t> 99% of the total tweets were hash tagged.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370949E-19D2-46AC-85C8-2F73EB74B6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135" y="3294538"/>
            <a:ext cx="5663959" cy="220979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66CEF6D-9333-48DB-BCDF-65F04B47BB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3294" y="974258"/>
            <a:ext cx="5498196" cy="222477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D17C9BA-0F7E-41C1-ADA2-FC502A121C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057" y="978634"/>
            <a:ext cx="5663959" cy="221220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DB7F127-F92A-4298-8ED4-18C8BFCCEA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43295" y="3290123"/>
            <a:ext cx="5498196" cy="214365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79BCD5F-F2A9-4ACB-A839-1BDFA35E846A}"/>
              </a:ext>
            </a:extLst>
          </p:cNvPr>
          <p:cNvSpPr txBox="1"/>
          <p:nvPr/>
        </p:nvSpPr>
        <p:spPr>
          <a:xfrm>
            <a:off x="2868705" y="1036905"/>
            <a:ext cx="2841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Positive Hashtag Sentiment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28D889A-DD7F-4C08-B999-BD9DFD1E42C8}"/>
              </a:ext>
            </a:extLst>
          </p:cNvPr>
          <p:cNvSpPr txBox="1"/>
          <p:nvPr/>
        </p:nvSpPr>
        <p:spPr>
          <a:xfrm>
            <a:off x="8606124" y="955106"/>
            <a:ext cx="2958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Negative Hashtag Sentiment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FE05158-0ADA-4C50-865E-A0D7B10E797D}"/>
              </a:ext>
            </a:extLst>
          </p:cNvPr>
          <p:cNvSpPr txBox="1"/>
          <p:nvPr/>
        </p:nvSpPr>
        <p:spPr>
          <a:xfrm>
            <a:off x="3023851" y="3277042"/>
            <a:ext cx="2841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Neutral Hashtag Sentiment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96C017E-FE7D-46DF-A0D9-2DCF9FED21C4}"/>
              </a:ext>
            </a:extLst>
          </p:cNvPr>
          <p:cNvSpPr txBox="1"/>
          <p:nvPr/>
        </p:nvSpPr>
        <p:spPr>
          <a:xfrm>
            <a:off x="8507506" y="3258678"/>
            <a:ext cx="3078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Can’t say Hashtag Sentiment</a:t>
            </a:r>
          </a:p>
        </p:txBody>
      </p:sp>
    </p:spTree>
    <p:extLst>
      <p:ext uri="{BB962C8B-B14F-4D97-AF65-F5344CB8AC3E}">
        <p14:creationId xmlns:p14="http://schemas.microsoft.com/office/powerpoint/2010/main" val="9675332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CE3AAD6-D323-4AD9-BC32-77C7B4291307}"/>
              </a:ext>
            </a:extLst>
          </p:cNvPr>
          <p:cNvSpPr txBox="1"/>
          <p:nvPr/>
        </p:nvSpPr>
        <p:spPr>
          <a:xfrm>
            <a:off x="3327646" y="0"/>
            <a:ext cx="605667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400" b="1" dirty="0">
                <a:latin typeface="Bahnschrift Condensed" panose="020B0502040204020203" pitchFamily="34" charset="0"/>
              </a:rPr>
              <a:t>Retweet Analysis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FBB2F7B-7BFF-473E-A908-91F8479A8647}"/>
              </a:ext>
            </a:extLst>
          </p:cNvPr>
          <p:cNvSpPr txBox="1"/>
          <p:nvPr/>
        </p:nvSpPr>
        <p:spPr>
          <a:xfrm>
            <a:off x="5397622" y="1484838"/>
            <a:ext cx="583177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Franklin Gothic Book" panose="020B0503020102020204" pitchFamily="34" charset="0"/>
              </a:rPr>
              <a:t>Positive tweets are getting retweeted frequently followed by Neutral, Negative and Can't say.</a:t>
            </a:r>
            <a:endParaRPr lang="en-IN" sz="2800" b="1" dirty="0">
              <a:latin typeface="Franklin Gothic Book" panose="020B0503020102020204" pitchFamily="34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1B92B2D-370D-498C-BBD3-5A871EDAAA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0494" y="0"/>
            <a:ext cx="1599899" cy="1036905"/>
          </a:xfrm>
          <a:prstGeom prst="rect">
            <a:avLst/>
          </a:prstGeom>
        </p:spPr>
      </p:pic>
      <p:graphicFrame>
        <p:nvGraphicFramePr>
          <p:cNvPr id="20" name="Chart 19">
            <a:extLst>
              <a:ext uri="{FF2B5EF4-FFF2-40B4-BE49-F238E27FC236}">
                <a16:creationId xmlns:a16="http://schemas.microsoft.com/office/drawing/2014/main" id="{FBB1799F-5925-42FA-9EEF-5FE5522E5C2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25877776"/>
              </p:ext>
            </p:extLst>
          </p:nvPr>
        </p:nvGraphicFramePr>
        <p:xfrm>
          <a:off x="170330" y="861135"/>
          <a:ext cx="4685755" cy="31264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3" name="Chart 22">
            <a:extLst>
              <a:ext uri="{FF2B5EF4-FFF2-40B4-BE49-F238E27FC236}">
                <a16:creationId xmlns:a16="http://schemas.microsoft.com/office/drawing/2014/main" id="{F5B90303-3D27-453F-A014-1BDFD992CD9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97837293"/>
              </p:ext>
            </p:extLst>
          </p:nvPr>
        </p:nvGraphicFramePr>
        <p:xfrm>
          <a:off x="170329" y="3987539"/>
          <a:ext cx="3955544" cy="25356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24" name="Chart 23">
            <a:extLst>
              <a:ext uri="{FF2B5EF4-FFF2-40B4-BE49-F238E27FC236}">
                <a16:creationId xmlns:a16="http://schemas.microsoft.com/office/drawing/2014/main" id="{A184AC2E-06B0-49C4-A35F-C25B8DE4955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23522931"/>
              </p:ext>
            </p:extLst>
          </p:nvPr>
        </p:nvGraphicFramePr>
        <p:xfrm>
          <a:off x="4294094" y="3914229"/>
          <a:ext cx="4143285" cy="25356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27" name="Chart 26">
            <a:extLst>
              <a:ext uri="{FF2B5EF4-FFF2-40B4-BE49-F238E27FC236}">
                <a16:creationId xmlns:a16="http://schemas.microsoft.com/office/drawing/2014/main" id="{1B79E661-25A9-4CB2-8986-01538FFC56F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52673244"/>
              </p:ext>
            </p:extLst>
          </p:nvPr>
        </p:nvGraphicFramePr>
        <p:xfrm>
          <a:off x="7981092" y="3914228"/>
          <a:ext cx="4071566" cy="24955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  <p:extLst>
      <p:ext uri="{BB962C8B-B14F-4D97-AF65-F5344CB8AC3E}">
        <p14:creationId xmlns:p14="http://schemas.microsoft.com/office/powerpoint/2010/main" val="15745030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61FD4D2-28FA-44B9-87DB-33A2038ED2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0494" y="0"/>
            <a:ext cx="1599899" cy="103690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D8D680D-5FFF-4579-AD60-61DB24E202A7}"/>
              </a:ext>
            </a:extLst>
          </p:cNvPr>
          <p:cNvSpPr txBox="1"/>
          <p:nvPr/>
        </p:nvSpPr>
        <p:spPr>
          <a:xfrm>
            <a:off x="3327646" y="0"/>
            <a:ext cx="605667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400" b="1" dirty="0">
                <a:latin typeface="Bahnschrift Condensed" panose="020B0502040204020203" pitchFamily="34" charset="0"/>
              </a:rPr>
              <a:t>Feature Engineering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F69B716-D91C-4FF1-8CEB-DD2C631174A6}"/>
              </a:ext>
            </a:extLst>
          </p:cNvPr>
          <p:cNvSpPr txBox="1"/>
          <p:nvPr/>
        </p:nvSpPr>
        <p:spPr>
          <a:xfrm>
            <a:off x="1039906" y="1219200"/>
            <a:ext cx="101570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dirty="0"/>
              <a:t>Created below Features :-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IN" dirty="0"/>
              <a:t>Count of # tag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IN" dirty="0"/>
              <a:t>Count of Retweet 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IN" dirty="0"/>
              <a:t>Count of “@Mention”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IN" dirty="0"/>
              <a:t>Count of word 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IN" dirty="0"/>
              <a:t>Length of  the tweet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DAC3DC-9B26-4529-AA3B-6ACBDB097D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8455" y="1219200"/>
            <a:ext cx="6247404" cy="351416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A8C2F1D-3B09-41B2-955E-184DCF207E79}"/>
              </a:ext>
            </a:extLst>
          </p:cNvPr>
          <p:cNvSpPr txBox="1"/>
          <p:nvPr/>
        </p:nvSpPr>
        <p:spPr>
          <a:xfrm>
            <a:off x="10237693" y="1036904"/>
            <a:ext cx="109369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9600" b="1" dirty="0"/>
              <a:t>#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96A65FE-2E99-4C71-83BB-7C151C61E91F}"/>
              </a:ext>
            </a:extLst>
          </p:cNvPr>
          <p:cNvSpPr txBox="1"/>
          <p:nvPr/>
        </p:nvSpPr>
        <p:spPr>
          <a:xfrm rot="18186550">
            <a:off x="7216587" y="3383830"/>
            <a:ext cx="180190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b="1" dirty="0">
                <a:latin typeface="Bahnschrift Condensed" panose="020B0502040204020203" pitchFamily="34" charset="0"/>
              </a:rPr>
              <a:t>Retweet</a:t>
            </a:r>
          </a:p>
        </p:txBody>
      </p:sp>
    </p:spTree>
    <p:extLst>
      <p:ext uri="{BB962C8B-B14F-4D97-AF65-F5344CB8AC3E}">
        <p14:creationId xmlns:p14="http://schemas.microsoft.com/office/powerpoint/2010/main" val="39732129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61FD4D2-28FA-44B9-87DB-33A2038ED2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0494" y="0"/>
            <a:ext cx="1599899" cy="103690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07B56B3-44AE-4FD7-A23E-5EB2D02E0E53}"/>
              </a:ext>
            </a:extLst>
          </p:cNvPr>
          <p:cNvSpPr txBox="1"/>
          <p:nvPr/>
        </p:nvSpPr>
        <p:spPr>
          <a:xfrm>
            <a:off x="3327646" y="0"/>
            <a:ext cx="605667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400" b="1" dirty="0">
                <a:latin typeface="Bahnschrift Condensed" panose="020B0502040204020203" pitchFamily="34" charset="0"/>
              </a:rPr>
              <a:t>Cleaning &amp; Pre-processing</a:t>
            </a:r>
          </a:p>
        </p:txBody>
      </p:sp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3A6C78CA-BC70-4F9A-B94A-5C21D778E1D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82530642"/>
              </p:ext>
            </p:extLst>
          </p:nvPr>
        </p:nvGraphicFramePr>
        <p:xfrm>
          <a:off x="127427" y="1036905"/>
          <a:ext cx="6144419" cy="51759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1" name="Picture 10">
            <a:extLst>
              <a:ext uri="{FF2B5EF4-FFF2-40B4-BE49-F238E27FC236}">
                <a16:creationId xmlns:a16="http://schemas.microsoft.com/office/drawing/2014/main" id="{45B4C07D-F9BC-4E57-8E5A-6CC3406CB10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00802" y="769441"/>
            <a:ext cx="5720853" cy="544476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CD64695-F34F-4C05-B0CB-63627DA93F9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13978" y="769441"/>
            <a:ext cx="2807683" cy="246612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1129BA7-B579-4B48-87A4-06320C8C0C8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302255" y="3329716"/>
            <a:ext cx="2807684" cy="2883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0330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61FD4D2-28FA-44B9-87DB-33A2038ED2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0494" y="0"/>
            <a:ext cx="1599899" cy="103690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C25C63E-2669-4E32-BD64-D6D02BEF6A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991" y="976394"/>
            <a:ext cx="5619850" cy="37350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183DDED-8EAA-4234-B3EC-A2BB06E69C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3159" y="1036905"/>
            <a:ext cx="5619850" cy="367458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26E2A74-4F94-40B7-9DED-D5AA4D072CAE}"/>
              </a:ext>
            </a:extLst>
          </p:cNvPr>
          <p:cNvSpPr txBox="1"/>
          <p:nvPr/>
        </p:nvSpPr>
        <p:spPr>
          <a:xfrm>
            <a:off x="3134823" y="0"/>
            <a:ext cx="605667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400" b="1" dirty="0">
                <a:latin typeface="Bahnschrift Condensed" panose="020B0502040204020203" pitchFamily="34" charset="0"/>
              </a:rPr>
              <a:t>Word count &amp; Length Analysis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DE7F34A-6E28-427F-ABC7-3915D165413B}"/>
              </a:ext>
            </a:extLst>
          </p:cNvPr>
          <p:cNvSpPr txBox="1"/>
          <p:nvPr/>
        </p:nvSpPr>
        <p:spPr>
          <a:xfrm>
            <a:off x="6672020" y="4866468"/>
            <a:ext cx="519968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Bahnschrift Condensed" panose="020B0502040204020203" pitchFamily="34" charset="0"/>
              </a:rPr>
              <a:t>Majority of tweets have length between 20 to 100.Since data corresponding to max length n min length is less so it wont benefit the model</a:t>
            </a:r>
            <a:endParaRPr lang="en-IN" sz="2000" dirty="0">
              <a:latin typeface="Bahnschrift Condensed" panose="020B050204020402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8F5F463-1764-4A09-8348-70E66AC5E877}"/>
              </a:ext>
            </a:extLst>
          </p:cNvPr>
          <p:cNvSpPr txBox="1"/>
          <p:nvPr/>
        </p:nvSpPr>
        <p:spPr>
          <a:xfrm>
            <a:off x="549455" y="4866468"/>
            <a:ext cx="51996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Bahnschrift Condensed" panose="020B0502040204020203" pitchFamily="34" charset="0"/>
              </a:rPr>
              <a:t>Majority of tweets have word count of 10 to 25</a:t>
            </a:r>
            <a:endParaRPr lang="en-IN" sz="2000" dirty="0">
              <a:latin typeface="Bahnschrift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88054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61FD4D2-28FA-44B9-87DB-33A2038ED2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0494" y="0"/>
            <a:ext cx="1599899" cy="103690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510EFEA-05D2-4452-B3A9-5AB45CC8E972}"/>
              </a:ext>
            </a:extLst>
          </p:cNvPr>
          <p:cNvSpPr txBox="1"/>
          <p:nvPr/>
        </p:nvSpPr>
        <p:spPr>
          <a:xfrm>
            <a:off x="963562" y="-73690"/>
            <a:ext cx="1026487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400" b="1" dirty="0">
                <a:latin typeface="Bahnschrift Condensed" panose="020B0502040204020203" pitchFamily="34" charset="0"/>
              </a:rPr>
              <a:t>Polarity Check</a:t>
            </a:r>
          </a:p>
          <a:p>
            <a:pPr marL="285750" indent="-285750" algn="ctr">
              <a:buFont typeface="Wingdings" panose="05000000000000000000" pitchFamily="2" charset="2"/>
              <a:buChar char="Ø"/>
            </a:pPr>
            <a:endParaRPr lang="en-IN" sz="4400" b="1" dirty="0">
              <a:latin typeface="Bahnschrift Condensed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CFA74E-C264-489A-9DD5-DCBA0B3F89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95" y="970796"/>
            <a:ext cx="5675157" cy="27755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FD40A61-FC32-431F-820A-BE39C69548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3852" y="970796"/>
            <a:ext cx="5921406" cy="277558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DC5AAC4-BB94-402C-BEB5-1FAFC0C57D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4533" y="3746377"/>
            <a:ext cx="5841611" cy="270253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2297260-43B3-46E5-AAF4-7681C518D3F2}"/>
              </a:ext>
            </a:extLst>
          </p:cNvPr>
          <p:cNvSpPr txBox="1"/>
          <p:nvPr/>
        </p:nvSpPr>
        <p:spPr>
          <a:xfrm>
            <a:off x="255877" y="1087839"/>
            <a:ext cx="19856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1" dirty="0"/>
              <a:t>Negative Polarity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55ACF5F-F3FD-4C34-B85B-E202E5F48344}"/>
              </a:ext>
            </a:extLst>
          </p:cNvPr>
          <p:cNvSpPr txBox="1"/>
          <p:nvPr/>
        </p:nvSpPr>
        <p:spPr>
          <a:xfrm>
            <a:off x="6014262" y="1086155"/>
            <a:ext cx="19856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1" dirty="0"/>
              <a:t>Neutral Polarity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EF236EB-38EA-4975-AAF9-2D9955A1AF4E}"/>
              </a:ext>
            </a:extLst>
          </p:cNvPr>
          <p:cNvSpPr txBox="1"/>
          <p:nvPr/>
        </p:nvSpPr>
        <p:spPr>
          <a:xfrm>
            <a:off x="255877" y="3928443"/>
            <a:ext cx="19856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1" dirty="0"/>
              <a:t>Positive Polarity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374E692-CEB7-4CB0-88D9-D4B0500B4485}"/>
              </a:ext>
            </a:extLst>
          </p:cNvPr>
          <p:cNvSpPr txBox="1"/>
          <p:nvPr/>
        </p:nvSpPr>
        <p:spPr>
          <a:xfrm>
            <a:off x="6014262" y="3928443"/>
            <a:ext cx="5650996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b="1" dirty="0">
                <a:latin typeface="Bahnschrift Condensed" panose="020B0502040204020203" pitchFamily="34" charset="0"/>
              </a:rPr>
              <a:t>Positive Polarity :- </a:t>
            </a:r>
            <a:r>
              <a:rPr lang="en-US" sz="2000" dirty="0">
                <a:latin typeface="Bahnschrift Condensed" panose="020B0502040204020203" pitchFamily="34" charset="0"/>
              </a:rPr>
              <a:t>As expected sentiment is positive so polarity is towards 1 but majority of the sentiment is centered toward zero which is not good.</a:t>
            </a:r>
            <a:r>
              <a:rPr lang="en-US" sz="2000" b="1" dirty="0">
                <a:latin typeface="Bahnschrift Condensed" panose="020B0502040204020203" pitchFamily="34" charset="0"/>
              </a:rPr>
              <a:t>	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b="1" dirty="0">
                <a:latin typeface="Bahnschrift Condensed" panose="020B0502040204020203" pitchFamily="34" charset="0"/>
              </a:rPr>
              <a:t>Neutral Polarity :- </a:t>
            </a:r>
            <a:r>
              <a:rPr lang="en-US" sz="2000" dirty="0">
                <a:latin typeface="Bahnschrift Condensed" panose="020B0502040204020203" pitchFamily="34" charset="0"/>
              </a:rPr>
              <a:t>As expected sentiment is neutral so polarity is around 0.0 but it is still right screwed.</a:t>
            </a:r>
            <a:endParaRPr lang="en-US" sz="2000" b="1" dirty="0">
              <a:latin typeface="Bahnschrift Condensed" panose="020B050204020402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b="1" dirty="0">
                <a:latin typeface="Bahnschrift Condensed" panose="020B0502040204020203" pitchFamily="34" charset="0"/>
              </a:rPr>
              <a:t>Negative Polarity :- </a:t>
            </a:r>
            <a:r>
              <a:rPr lang="en-US" sz="2000" dirty="0">
                <a:latin typeface="Bahnschrift Condensed" panose="020B0502040204020203" pitchFamily="34" charset="0"/>
              </a:rPr>
              <a:t>This didn't happened to negative sentiment the histogram is dispersed.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600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8176942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61FD4D2-28FA-44B9-87DB-33A2038ED2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0494" y="0"/>
            <a:ext cx="1599899" cy="103690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510EFEA-05D2-4452-B3A9-5AB45CC8E972}"/>
              </a:ext>
            </a:extLst>
          </p:cNvPr>
          <p:cNvSpPr txBox="1"/>
          <p:nvPr/>
        </p:nvSpPr>
        <p:spPr>
          <a:xfrm>
            <a:off x="963562" y="-61010"/>
            <a:ext cx="1026487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400" b="1" dirty="0">
                <a:latin typeface="Bahnschrift Condensed" panose="020B0502040204020203" pitchFamily="34" charset="0"/>
              </a:rPr>
              <a:t>Subjectivity check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483D5C-1DEA-4216-9EA3-EE3EA33755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70796"/>
            <a:ext cx="5663954" cy="259802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325B403-9B1F-406A-85FA-2540FAA960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970796"/>
            <a:ext cx="5501587" cy="253191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1F49697-DC41-482D-9BCF-4F62F64BA6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239" y="3831188"/>
            <a:ext cx="5594715" cy="240093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AC43EF5-8369-431E-82E2-315AAFB010DE}"/>
              </a:ext>
            </a:extLst>
          </p:cNvPr>
          <p:cNvSpPr txBox="1"/>
          <p:nvPr/>
        </p:nvSpPr>
        <p:spPr>
          <a:xfrm>
            <a:off x="6755906" y="4385326"/>
            <a:ext cx="46252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>
                <a:latin typeface="Bahnschrift Condensed" panose="020B0502040204020203" pitchFamily="34" charset="0"/>
              </a:rPr>
              <a:t>From the histogram its clear that all tweets are quite objective and not subjective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BA1E43-8E0C-44DC-94B2-FCD215CB3A84}"/>
              </a:ext>
            </a:extLst>
          </p:cNvPr>
          <p:cNvSpPr txBox="1"/>
          <p:nvPr/>
        </p:nvSpPr>
        <p:spPr>
          <a:xfrm>
            <a:off x="3325907" y="1036905"/>
            <a:ext cx="2241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Negative Sentiments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4E2276-23AA-4FC3-BB43-977C6A670B5D}"/>
              </a:ext>
            </a:extLst>
          </p:cNvPr>
          <p:cNvSpPr txBox="1"/>
          <p:nvPr/>
        </p:nvSpPr>
        <p:spPr>
          <a:xfrm>
            <a:off x="3325906" y="3858458"/>
            <a:ext cx="2241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Positive Sentiments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6D9BA3E-1F8E-4ED0-A9F0-F7EC16C1C1DB}"/>
              </a:ext>
            </a:extLst>
          </p:cNvPr>
          <p:cNvSpPr txBox="1"/>
          <p:nvPr/>
        </p:nvSpPr>
        <p:spPr>
          <a:xfrm>
            <a:off x="9278472" y="1036905"/>
            <a:ext cx="2241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Neutral Sentiments</a:t>
            </a:r>
          </a:p>
        </p:txBody>
      </p:sp>
    </p:spTree>
    <p:extLst>
      <p:ext uri="{BB962C8B-B14F-4D97-AF65-F5344CB8AC3E}">
        <p14:creationId xmlns:p14="http://schemas.microsoft.com/office/powerpoint/2010/main" val="17389102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61FD4D2-28FA-44B9-87DB-33A2038ED2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0494" y="0"/>
            <a:ext cx="1599899" cy="103690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510EFEA-05D2-4452-B3A9-5AB45CC8E972}"/>
              </a:ext>
            </a:extLst>
          </p:cNvPr>
          <p:cNvSpPr txBox="1"/>
          <p:nvPr/>
        </p:nvSpPr>
        <p:spPr>
          <a:xfrm>
            <a:off x="886948" y="-52794"/>
            <a:ext cx="1026487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400" b="1" dirty="0">
                <a:latin typeface="Bahnschrift Condensed" panose="020B0502040204020203" pitchFamily="34" charset="0"/>
              </a:rPr>
              <a:t>Word Cloud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C4B46B-5486-4BD2-8386-ACA5DD4EF1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70796"/>
            <a:ext cx="5912854" cy="265224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F4D9336-8F54-43CE-8A3C-138149B1E3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9386" y="970795"/>
            <a:ext cx="5690261" cy="2652241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B4B128F-5B00-4F35-9D4F-38AD64C852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728622"/>
            <a:ext cx="5912854" cy="2652240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42F53DF-AA2A-420E-BF85-1370D943E4FA}"/>
              </a:ext>
            </a:extLst>
          </p:cNvPr>
          <p:cNvSpPr txBox="1"/>
          <p:nvPr/>
        </p:nvSpPr>
        <p:spPr>
          <a:xfrm>
            <a:off x="6019386" y="3823636"/>
            <a:ext cx="5912854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b="1" dirty="0"/>
              <a:t>Negative Sentiment :- </a:t>
            </a:r>
            <a:r>
              <a:rPr lang="en-US" sz="1400" dirty="0"/>
              <a:t>iPhone google iPad and apple have negative comments words like ridiculous, suck, late, false alarm, hate, fail, fascist, headaches, sad, bad ,stupid ,</a:t>
            </a:r>
            <a:r>
              <a:rPr lang="en-US" sz="1400" dirty="0" err="1"/>
              <a:t>fuckit</a:t>
            </a:r>
            <a:r>
              <a:rPr lang="en-US" sz="1400" dirty="0"/>
              <a:t> indicate negativity n so our data is good to go.	</a:t>
            </a:r>
            <a:r>
              <a:rPr lang="en-US" sz="1400" b="1" dirty="0"/>
              <a:t>			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b="1" dirty="0"/>
              <a:t>Neutral Sentiment :- </a:t>
            </a:r>
            <a:r>
              <a:rPr lang="en-US" sz="1400" dirty="0"/>
              <a:t>Words like Temporary ,people ,line ,download ,shop ,Austin ,possibly , tech indicate Neutral comments.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b="1" dirty="0"/>
              <a:t>Positive Sentiment :- </a:t>
            </a:r>
            <a:r>
              <a:rPr lang="en-US" sz="1400" dirty="0"/>
              <a:t>Words like love interesting ,party winning ,right ,wow ,great ,good ,wins , excited ,heard well ,strong rock indicate positive comments.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400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400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B29CBE-CF79-462A-BBAA-E0FD14133C3D}"/>
              </a:ext>
            </a:extLst>
          </p:cNvPr>
          <p:cNvSpPr txBox="1"/>
          <p:nvPr/>
        </p:nvSpPr>
        <p:spPr>
          <a:xfrm>
            <a:off x="2157274" y="3368051"/>
            <a:ext cx="22282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1" dirty="0"/>
              <a:t>Negative sentiment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FCCFED1-C32A-4AC8-898E-7896E7965925}"/>
              </a:ext>
            </a:extLst>
          </p:cNvPr>
          <p:cNvSpPr txBox="1"/>
          <p:nvPr/>
        </p:nvSpPr>
        <p:spPr>
          <a:xfrm>
            <a:off x="8142303" y="3368052"/>
            <a:ext cx="22282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1" dirty="0"/>
              <a:t>Neutral sentiment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B46CDE5-BC29-4EC4-8D85-07C05C1DDA34}"/>
              </a:ext>
            </a:extLst>
          </p:cNvPr>
          <p:cNvSpPr txBox="1"/>
          <p:nvPr/>
        </p:nvSpPr>
        <p:spPr>
          <a:xfrm>
            <a:off x="2237172" y="6125879"/>
            <a:ext cx="22282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1" dirty="0"/>
              <a:t>Positive sentiment</a:t>
            </a:r>
          </a:p>
        </p:txBody>
      </p:sp>
    </p:spTree>
    <p:extLst>
      <p:ext uri="{BB962C8B-B14F-4D97-AF65-F5344CB8AC3E}">
        <p14:creationId xmlns:p14="http://schemas.microsoft.com/office/powerpoint/2010/main" val="39269033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61FD4D2-28FA-44B9-87DB-33A2038ED2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0494" y="0"/>
            <a:ext cx="1599899" cy="103690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9E99D8E-2C07-4716-B8D5-F28483218D1E}"/>
              </a:ext>
            </a:extLst>
          </p:cNvPr>
          <p:cNvSpPr txBox="1"/>
          <p:nvPr/>
        </p:nvSpPr>
        <p:spPr>
          <a:xfrm>
            <a:off x="886948" y="-52794"/>
            <a:ext cx="1026487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400" b="1" dirty="0">
                <a:latin typeface="Bahnschrift Condensed" panose="020B0502040204020203" pitchFamily="34" charset="0"/>
              </a:rPr>
              <a:t>Modelling 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F97A014-C2AC-46BE-A933-79A7984994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7358252"/>
              </p:ext>
            </p:extLst>
          </p:nvPr>
        </p:nvGraphicFramePr>
        <p:xfrm>
          <a:off x="2211218" y="1812786"/>
          <a:ext cx="7616335" cy="2902820"/>
        </p:xfrm>
        <a:graphic>
          <a:graphicData uri="http://schemas.openxmlformats.org/drawingml/2006/table">
            <a:tbl>
              <a:tblPr/>
              <a:tblGrid>
                <a:gridCol w="3673875">
                  <a:extLst>
                    <a:ext uri="{9D8B030D-6E8A-4147-A177-3AD203B41FA5}">
                      <a16:colId xmlns:a16="http://schemas.microsoft.com/office/drawing/2014/main" val="227434547"/>
                    </a:ext>
                  </a:extLst>
                </a:gridCol>
                <a:gridCol w="1928686">
                  <a:extLst>
                    <a:ext uri="{9D8B030D-6E8A-4147-A177-3AD203B41FA5}">
                      <a16:colId xmlns:a16="http://schemas.microsoft.com/office/drawing/2014/main" val="3559338024"/>
                    </a:ext>
                  </a:extLst>
                </a:gridCol>
                <a:gridCol w="2013774">
                  <a:extLst>
                    <a:ext uri="{9D8B030D-6E8A-4147-A177-3AD203B41FA5}">
                      <a16:colId xmlns:a16="http://schemas.microsoft.com/office/drawing/2014/main" val="1669695266"/>
                    </a:ext>
                  </a:extLst>
                </a:gridCol>
              </a:tblGrid>
              <a:tr h="290282">
                <a:tc>
                  <a:txBody>
                    <a:bodyPr/>
                    <a:lstStyle/>
                    <a:p>
                      <a:pPr algn="l" fontAlgn="b"/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Model 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F1-Score (Train)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F1-Score (validation)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43985922"/>
                  </a:ext>
                </a:extLst>
              </a:tr>
              <a:tr h="290282">
                <a:tc>
                  <a:txBody>
                    <a:bodyPr/>
                    <a:lstStyle/>
                    <a:p>
                      <a:pPr algn="l" fontAlgn="b"/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Logistic Regression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67.78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66.87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41838619"/>
                  </a:ext>
                </a:extLst>
              </a:tr>
              <a:tr h="290282">
                <a:tc>
                  <a:txBody>
                    <a:bodyPr/>
                    <a:lstStyle/>
                    <a:p>
                      <a:pPr algn="l" fontAlgn="b"/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Random Forest Classifier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64.40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62.22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04368321"/>
                  </a:ext>
                </a:extLst>
              </a:tr>
              <a:tr h="290282">
                <a:tc>
                  <a:txBody>
                    <a:bodyPr/>
                    <a:lstStyle/>
                    <a:p>
                      <a:pPr algn="l" fontAlgn="b"/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SVM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63.43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61.17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2583956"/>
                  </a:ext>
                </a:extLst>
              </a:tr>
              <a:tr h="290282">
                <a:tc>
                  <a:txBody>
                    <a:bodyPr/>
                    <a:lstStyle/>
                    <a:p>
                      <a:pPr algn="l" fontAlgn="b"/>
                      <a:r>
                        <a:rPr lang="en-IN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Catboost</a:t>
                      </a:r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Classifier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63.61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61.89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4857249"/>
                  </a:ext>
                </a:extLst>
              </a:tr>
              <a:tr h="290282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StratifiedKFold+xgb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62.75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60.34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8272909"/>
                  </a:ext>
                </a:extLst>
              </a:tr>
              <a:tr h="290282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BERT 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90.11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1134215"/>
                  </a:ext>
                </a:extLst>
              </a:tr>
              <a:tr h="290282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RNN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91.36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65.37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3214770"/>
                  </a:ext>
                </a:extLst>
              </a:tr>
              <a:tr h="290282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CNN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86.37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65.41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92594489"/>
                  </a:ext>
                </a:extLst>
              </a:tr>
              <a:tr h="290282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MultinomialNB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48.32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46.27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7555668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0985D2E8-CBF3-4D23-8ACF-D2A5EA4C3574}"/>
              </a:ext>
            </a:extLst>
          </p:cNvPr>
          <p:cNvSpPr txBox="1"/>
          <p:nvPr/>
        </p:nvSpPr>
        <p:spPr>
          <a:xfrm>
            <a:off x="1070888" y="905033"/>
            <a:ext cx="108929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We found that Logistic Regression is generating better </a:t>
            </a:r>
            <a:r>
              <a:rPr lang="en-IN" b="1" dirty="0"/>
              <a:t>F-score</a:t>
            </a:r>
            <a:r>
              <a:rPr lang="en-IN" dirty="0"/>
              <a:t> value as compare to other models. </a:t>
            </a:r>
          </a:p>
        </p:txBody>
      </p:sp>
    </p:spTree>
    <p:extLst>
      <p:ext uri="{BB962C8B-B14F-4D97-AF65-F5344CB8AC3E}">
        <p14:creationId xmlns:p14="http://schemas.microsoft.com/office/powerpoint/2010/main" val="23709076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61FD4D2-28FA-44B9-87DB-33A2038ED2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0494" y="0"/>
            <a:ext cx="1599899" cy="103690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83F1AFD-7F21-47FA-80F4-D2DC1C1B8D8F}"/>
              </a:ext>
            </a:extLst>
          </p:cNvPr>
          <p:cNvSpPr txBox="1"/>
          <p:nvPr/>
        </p:nvSpPr>
        <p:spPr>
          <a:xfrm>
            <a:off x="886948" y="-52794"/>
            <a:ext cx="1026487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400" b="1" dirty="0">
                <a:latin typeface="Bahnschrift Condensed" panose="020B0502040204020203" pitchFamily="34" charset="0"/>
              </a:rPr>
              <a:t>Summary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CA67AAF-B8F1-488A-BCE3-0463EB966D65}"/>
              </a:ext>
            </a:extLst>
          </p:cNvPr>
          <p:cNvSpPr txBox="1"/>
          <p:nvPr/>
        </p:nvSpPr>
        <p:spPr>
          <a:xfrm>
            <a:off x="886948" y="1147482"/>
            <a:ext cx="1026487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/>
              <a:t>Target was imbalanced (~ 59% Neutral,33%</a:t>
            </a:r>
          </a:p>
          <a:p>
            <a:r>
              <a:rPr lang="en-IN" dirty="0"/>
              <a:t>     Positive,6% Negative and 2% </a:t>
            </a:r>
            <a:r>
              <a:rPr lang="en-IN" dirty="0" err="1"/>
              <a:t>Cant_say</a:t>
            </a:r>
            <a:r>
              <a:rPr lang="en-IN" dirty="0"/>
              <a:t>).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There were misclassifications in training data </a:t>
            </a:r>
          </a:p>
          <a:p>
            <a:r>
              <a:rPr lang="en-US" dirty="0"/>
              <a:t>     Itself.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Neutral tweets more hash tagged.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Positive tweets were the most retweeted.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dirty="0"/>
          </a:p>
          <a:p>
            <a:r>
              <a:rPr lang="en-IN" dirty="0"/>
              <a:t>What Else we Can tried ?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Scrapping more tweets.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More recent tweets needed.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“@mention” shouldn't has been encrypted.</a:t>
            </a:r>
            <a:endParaRPr lang="en-IN" dirty="0"/>
          </a:p>
          <a:p>
            <a:endParaRPr lang="en-IN" dirty="0"/>
          </a:p>
          <a:p>
            <a:r>
              <a:rPr lang="en-IN" dirty="0"/>
              <a:t>Additional Recommendation :-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/>
              <a:t>Time series would have help for better prediction.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3C993D-EC3F-4680-A73F-69F2F39977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7130" y="1147482"/>
            <a:ext cx="5891293" cy="2281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4775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C86D3-8FD1-4F47-A319-7D0542E48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>
            <a:noAutofit/>
          </a:bodyPr>
          <a:lstStyle/>
          <a:p>
            <a:r>
              <a:rPr lang="en-US" sz="3600" dirty="0"/>
              <a:t>“It's not the sentiments of men which make history but their actions” - </a:t>
            </a:r>
            <a:r>
              <a:rPr lang="en-US" sz="3600" b="1" dirty="0"/>
              <a:t>Norman Mailer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FD4D2-28FA-44B9-87DB-33A2038ED2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50494" y="0"/>
            <a:ext cx="1599899" cy="103690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2D797AF-3114-45D3-ADA8-FB2B15D63E3B}"/>
              </a:ext>
            </a:extLst>
          </p:cNvPr>
          <p:cNvSpPr txBox="1"/>
          <p:nvPr/>
        </p:nvSpPr>
        <p:spPr>
          <a:xfrm>
            <a:off x="0" y="2564655"/>
            <a:ext cx="1219200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b="1" dirty="0"/>
              <a:t>Presenting Tweezer</a:t>
            </a:r>
            <a:r>
              <a:rPr lang="en-IN" sz="3200" dirty="0"/>
              <a:t> - </a:t>
            </a:r>
            <a:r>
              <a:rPr lang="en-IN" sz="3200" b="1" dirty="0"/>
              <a:t>Twitter Sentiment Analyser</a:t>
            </a:r>
          </a:p>
          <a:p>
            <a:pPr algn="ctr"/>
            <a:endParaRPr lang="en-IN" b="1" dirty="0"/>
          </a:p>
          <a:p>
            <a:pPr algn="ctr"/>
            <a:endParaRPr lang="en-IN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1CCC708-764D-4DBB-B7A7-7C3EA8EA0C0A}"/>
              </a:ext>
            </a:extLst>
          </p:cNvPr>
          <p:cNvSpPr/>
          <p:nvPr/>
        </p:nvSpPr>
        <p:spPr>
          <a:xfrm>
            <a:off x="4942381" y="3421562"/>
            <a:ext cx="357894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000" b="1" dirty="0"/>
              <a:t>Team – </a:t>
            </a:r>
            <a:r>
              <a:rPr lang="en-IN" sz="2000" b="1" dirty="0" err="1"/>
              <a:t>Greyelectron</a:t>
            </a:r>
            <a:endParaRPr lang="en-IN" sz="20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5303CB-5604-4733-B0D3-E11231FF50B5}"/>
              </a:ext>
            </a:extLst>
          </p:cNvPr>
          <p:cNvSpPr txBox="1"/>
          <p:nvPr/>
        </p:nvSpPr>
        <p:spPr>
          <a:xfrm>
            <a:off x="3355760" y="4261282"/>
            <a:ext cx="2095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 err="1"/>
              <a:t>Iftekar</a:t>
            </a:r>
            <a:r>
              <a:rPr lang="en-IN" b="1" dirty="0"/>
              <a:t> Patel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A70633-4B12-44EB-A4C0-49D67121A20C}"/>
              </a:ext>
            </a:extLst>
          </p:cNvPr>
          <p:cNvSpPr txBox="1"/>
          <p:nvPr/>
        </p:nvSpPr>
        <p:spPr>
          <a:xfrm>
            <a:off x="5595893" y="4261282"/>
            <a:ext cx="2095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 err="1"/>
              <a:t>Surojit</a:t>
            </a:r>
            <a:r>
              <a:rPr lang="en-IN" b="1" dirty="0"/>
              <a:t> Nath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F6BD7B-AF73-43CF-8C63-1BA060D169ED}"/>
              </a:ext>
            </a:extLst>
          </p:cNvPr>
          <p:cNvSpPr txBox="1"/>
          <p:nvPr/>
        </p:nvSpPr>
        <p:spPr>
          <a:xfrm>
            <a:off x="7691023" y="4261282"/>
            <a:ext cx="2095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Ashwin Tiwari</a:t>
            </a:r>
          </a:p>
        </p:txBody>
      </p:sp>
    </p:spTree>
    <p:extLst>
      <p:ext uri="{BB962C8B-B14F-4D97-AF65-F5344CB8AC3E}">
        <p14:creationId xmlns:p14="http://schemas.microsoft.com/office/powerpoint/2010/main" val="29335143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61FD4D2-28FA-44B9-87DB-33A2038ED2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0494" y="0"/>
            <a:ext cx="1599899" cy="103690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CBD6FBA-90BF-4B6E-B51D-30BE75D310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8930" y="679004"/>
            <a:ext cx="6894139" cy="5499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1592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FFFE338-90A1-45AA-913C-13D43FF783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0494" y="0"/>
            <a:ext cx="1599899" cy="103690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1B9EEE6-8387-4697-9E34-4B0AE3B1B8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4330" y="0"/>
            <a:ext cx="6353897" cy="64008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0F1AC92-D40F-4FCD-A9EE-D989581EBF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153695">
            <a:off x="1497794" y="432832"/>
            <a:ext cx="2889999" cy="329415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6DD685E-A0F0-4459-9AF2-5DCAE6F208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305903">
            <a:off x="4758747" y="112007"/>
            <a:ext cx="2513433" cy="286492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2A31F5C-233F-4012-AE61-D6DFEC9C77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7279565">
            <a:off x="1919741" y="3286870"/>
            <a:ext cx="2902467" cy="3308369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5551BF4D-0BBE-438B-9B14-0F148C48D377}"/>
              </a:ext>
            </a:extLst>
          </p:cNvPr>
          <p:cNvSpPr/>
          <p:nvPr/>
        </p:nvSpPr>
        <p:spPr>
          <a:xfrm>
            <a:off x="6756554" y="816746"/>
            <a:ext cx="1517434" cy="10031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B7E23AB-A579-45E3-8C05-6C69FFE8FB93}"/>
              </a:ext>
            </a:extLst>
          </p:cNvPr>
          <p:cNvSpPr txBox="1"/>
          <p:nvPr/>
        </p:nvSpPr>
        <p:spPr>
          <a:xfrm>
            <a:off x="4718444" y="828051"/>
            <a:ext cx="267464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dirty="0">
                <a:latin typeface="Bahnschrift Condensed" panose="020B0502040204020203" pitchFamily="34" charset="0"/>
              </a:rPr>
              <a:t>Why Sentiment Analysis?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630D947-E08E-43BA-AA44-27B42EEDD1F1}"/>
              </a:ext>
            </a:extLst>
          </p:cNvPr>
          <p:cNvSpPr txBox="1"/>
          <p:nvPr/>
        </p:nvSpPr>
        <p:spPr>
          <a:xfrm>
            <a:off x="5008655" y="3233683"/>
            <a:ext cx="329056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dirty="0">
                <a:latin typeface="Bahnschrift Condensed" panose="020B0502040204020203" pitchFamily="34" charset="0"/>
              </a:rPr>
              <a:t>What is Sentiment </a:t>
            </a:r>
          </a:p>
          <a:p>
            <a:pPr algn="ctr"/>
            <a:r>
              <a:rPr lang="en-IN" sz="3200" dirty="0">
                <a:latin typeface="Bahnschrift Condensed" panose="020B0502040204020203" pitchFamily="34" charset="0"/>
              </a:rPr>
              <a:t>Analysis ?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E526B86-5414-425A-BABA-269E1BE34BA2}"/>
              </a:ext>
            </a:extLst>
          </p:cNvPr>
          <p:cNvSpPr txBox="1"/>
          <p:nvPr/>
        </p:nvSpPr>
        <p:spPr>
          <a:xfrm>
            <a:off x="1831885" y="1199314"/>
            <a:ext cx="216150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dirty="0">
                <a:latin typeface="Bahnschrift Condensed" panose="020B0502040204020203" pitchFamily="34" charset="0"/>
              </a:rPr>
              <a:t>How to solve the problem?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628FEB3B-C1CC-4D7B-92EB-B189E21846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7639" y="2542339"/>
            <a:ext cx="3612209" cy="187400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21916C9-76E4-474B-90F8-87343F1A5F11}"/>
              </a:ext>
            </a:extLst>
          </p:cNvPr>
          <p:cNvSpPr txBox="1"/>
          <p:nvPr/>
        </p:nvSpPr>
        <p:spPr>
          <a:xfrm>
            <a:off x="1967457" y="4268307"/>
            <a:ext cx="212247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dirty="0">
                <a:latin typeface="Bahnschrift Condensed" panose="020B0502040204020203" pitchFamily="34" charset="0"/>
              </a:rPr>
              <a:t>Impact on business ?</a:t>
            </a:r>
          </a:p>
        </p:txBody>
      </p:sp>
    </p:spTree>
    <p:extLst>
      <p:ext uri="{BB962C8B-B14F-4D97-AF65-F5344CB8AC3E}">
        <p14:creationId xmlns:p14="http://schemas.microsoft.com/office/powerpoint/2010/main" val="25414833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61FD4D2-28FA-44B9-87DB-33A2038ED2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0494" y="0"/>
            <a:ext cx="1599899" cy="103690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FB67C6F-DD65-4FBD-B363-33EB1652DAC8}"/>
              </a:ext>
            </a:extLst>
          </p:cNvPr>
          <p:cNvSpPr/>
          <p:nvPr/>
        </p:nvSpPr>
        <p:spPr>
          <a:xfrm>
            <a:off x="3038168" y="334297"/>
            <a:ext cx="4837471" cy="7026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61B3551-2FEB-45DF-A087-7C430B4AF8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1885" y="892652"/>
            <a:ext cx="10323870" cy="528200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8E2417A-4065-420C-8318-439D187EB5A9}"/>
              </a:ext>
            </a:extLst>
          </p:cNvPr>
          <p:cNvSpPr txBox="1"/>
          <p:nvPr/>
        </p:nvSpPr>
        <p:spPr>
          <a:xfrm>
            <a:off x="6703216" y="1252585"/>
            <a:ext cx="34019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schemeClr val="bg1"/>
                </a:solidFill>
                <a:latin typeface="Bahnschrift Condensed" panose="020B0502040204020203" pitchFamily="34" charset="0"/>
              </a:rPr>
              <a:t>Statistical Analysis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99A2046-43D2-4EFF-B39C-DB3BBF39BDF2}"/>
              </a:ext>
            </a:extLst>
          </p:cNvPr>
          <p:cNvSpPr txBox="1"/>
          <p:nvPr/>
        </p:nvSpPr>
        <p:spPr>
          <a:xfrm>
            <a:off x="2494864" y="5331773"/>
            <a:ext cx="21213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schemeClr val="bg1"/>
                </a:solidFill>
                <a:latin typeface="Bahnschrift Condensed" panose="020B0502040204020203" pitchFamily="34" charset="0"/>
              </a:rPr>
              <a:t>Trending videos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6522071-27FD-420F-8CB5-1BA58435A121}"/>
              </a:ext>
            </a:extLst>
          </p:cNvPr>
          <p:cNvSpPr txBox="1"/>
          <p:nvPr/>
        </p:nvSpPr>
        <p:spPr>
          <a:xfrm>
            <a:off x="9478298" y="1834005"/>
            <a:ext cx="17403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schemeClr val="bg1"/>
                </a:solidFill>
                <a:latin typeface="Bahnschrift Condensed" panose="020B0502040204020203" pitchFamily="34" charset="0"/>
              </a:rPr>
              <a:t>Trending Topics </a:t>
            </a:r>
          </a:p>
          <a:p>
            <a:r>
              <a:rPr lang="en-IN" sz="2000" b="1" dirty="0">
                <a:solidFill>
                  <a:schemeClr val="bg1"/>
                </a:solidFill>
                <a:latin typeface="Bahnschrift Condensed" panose="020B0502040204020203" pitchFamily="34" charset="0"/>
              </a:rPr>
              <a:t>and Discussion 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EC0A21F-9E47-40D1-845A-3B5C74D21672}"/>
              </a:ext>
            </a:extLst>
          </p:cNvPr>
          <p:cNvSpPr txBox="1"/>
          <p:nvPr/>
        </p:nvSpPr>
        <p:spPr>
          <a:xfrm>
            <a:off x="9389808" y="3811260"/>
            <a:ext cx="22122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schemeClr val="bg1"/>
                </a:solidFill>
                <a:latin typeface="Bahnschrift Condensed" panose="020B0502040204020203" pitchFamily="34" charset="0"/>
              </a:rPr>
              <a:t>Opinions are heard / </a:t>
            </a:r>
          </a:p>
          <a:p>
            <a:r>
              <a:rPr lang="en-IN" sz="2000" b="1" dirty="0">
                <a:solidFill>
                  <a:schemeClr val="bg1"/>
                </a:solidFill>
                <a:latin typeface="Bahnschrift Condensed" panose="020B0502040204020203" pitchFamily="34" charset="0"/>
              </a:rPr>
              <a:t>Better Reach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B827169-A590-451F-91E7-5EAAC8157FDB}"/>
              </a:ext>
            </a:extLst>
          </p:cNvPr>
          <p:cNvSpPr txBox="1"/>
          <p:nvPr/>
        </p:nvSpPr>
        <p:spPr>
          <a:xfrm>
            <a:off x="8170607" y="5022187"/>
            <a:ext cx="27628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bg1"/>
                </a:solidFill>
              </a:rPr>
              <a:t>Wide range of target audience.(Approx.330M)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854A52E-6625-4047-87C5-9D2A0D4B41C7}"/>
              </a:ext>
            </a:extLst>
          </p:cNvPr>
          <p:cNvSpPr txBox="1"/>
          <p:nvPr/>
        </p:nvSpPr>
        <p:spPr>
          <a:xfrm>
            <a:off x="1349405" y="1526228"/>
            <a:ext cx="2438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schemeClr val="bg1"/>
                </a:solidFill>
                <a:latin typeface="Bahnschrift Condensed" panose="020B0502040204020203" pitchFamily="34" charset="0"/>
              </a:rPr>
              <a:t>Discussion on current affair and share opinion on  various subject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1859AD3-8496-456C-A292-80353414022C}"/>
              </a:ext>
            </a:extLst>
          </p:cNvPr>
          <p:cNvSpPr txBox="1"/>
          <p:nvPr/>
        </p:nvSpPr>
        <p:spPr>
          <a:xfrm>
            <a:off x="1506798" y="3962168"/>
            <a:ext cx="18435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schemeClr val="bg1"/>
                </a:solidFill>
                <a:latin typeface="Bahnschrift Condensed" panose="020B0502040204020203" pitchFamily="34" charset="0"/>
              </a:rPr>
              <a:t>Important Announcement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F603A6D-9FEF-4198-9339-A0B0E07C9EB4}"/>
              </a:ext>
            </a:extLst>
          </p:cNvPr>
          <p:cNvSpPr txBox="1"/>
          <p:nvPr/>
        </p:nvSpPr>
        <p:spPr>
          <a:xfrm>
            <a:off x="2900949" y="-56756"/>
            <a:ext cx="63901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400" dirty="0"/>
              <a:t>Twitter for Business</a:t>
            </a:r>
          </a:p>
        </p:txBody>
      </p:sp>
    </p:spTree>
    <p:extLst>
      <p:ext uri="{BB962C8B-B14F-4D97-AF65-F5344CB8AC3E}">
        <p14:creationId xmlns:p14="http://schemas.microsoft.com/office/powerpoint/2010/main" val="18764497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61FD4D2-28FA-44B9-87DB-33A2038ED2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0494" y="0"/>
            <a:ext cx="1599899" cy="103690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510EFEA-05D2-4452-B3A9-5AB45CC8E972}"/>
              </a:ext>
            </a:extLst>
          </p:cNvPr>
          <p:cNvSpPr txBox="1"/>
          <p:nvPr/>
        </p:nvSpPr>
        <p:spPr>
          <a:xfrm>
            <a:off x="1042510" y="599559"/>
            <a:ext cx="10264876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>
                <a:latin typeface="Bahnschrift Condensed" panose="020B0502040204020203" pitchFamily="34" charset="0"/>
              </a:rPr>
              <a:t>The objective of this task is to identify underlying sentiments of the products/brands showcased in the annual SXSW Trade show.										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>
                <a:latin typeface="Bahnschrift Condensed" panose="020B0502040204020203" pitchFamily="34" charset="0"/>
              </a:rPr>
              <a:t>This will help Brands to take business decisions accordingly.							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>
                <a:latin typeface="Bahnschrift Condensed" panose="020B0502040204020203" pitchFamily="34" charset="0"/>
              </a:rPr>
              <a:t>We were given a train and test sample of evaluated tweets about multiple brands along with corresponding labels of training data. these tweets are classified as positive response, negative response or no response tweets.		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>
                <a:latin typeface="Bahnschrift Condensed" panose="020B0502040204020203" pitchFamily="34" charset="0"/>
              </a:rPr>
              <a:t>Label 0 denotes negative resp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>
                <a:latin typeface="Bahnschrift Condensed" panose="020B0502040204020203" pitchFamily="34" charset="0"/>
              </a:rPr>
              <a:t>Label 2 denotes positive resp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>
                <a:latin typeface="Bahnschrift Condensed" panose="020B0502040204020203" pitchFamily="34" charset="0"/>
              </a:rPr>
              <a:t>Label 1 denotes neutral resp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>
                <a:latin typeface="Bahnschrift Condensed" panose="020B0502040204020203" pitchFamily="34" charset="0"/>
              </a:rPr>
              <a:t>Label 3 denotes cant say resp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>
                <a:latin typeface="Bahnschrift Condensed" panose="020B0502040204020203" pitchFamily="34" charset="0"/>
              </a:rPr>
              <a:t>Our task is to predict labels on given test dataset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>
                <a:latin typeface="Bahnschrift Condensed" panose="020B0502040204020203" pitchFamily="34" charset="0"/>
              </a:rPr>
              <a:t>The evaluation metric from this practice problem is F1-Score</a:t>
            </a:r>
            <a:r>
              <a:rPr lang="en-US" sz="2000" i="1" dirty="0">
                <a:latin typeface="Bahnschrift Condensed" panose="020B0502040204020203" pitchFamily="34" charset="0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000" i="1" dirty="0">
              <a:latin typeface="Bahnschrift Condensed" panose="020B0502040204020203" pitchFamily="34" charset="0"/>
            </a:endParaRPr>
          </a:p>
          <a:p>
            <a:r>
              <a:rPr lang="en-US" sz="2000" b="1" dirty="0">
                <a:latin typeface="Bahnschrift Condensed" panose="020B0502040204020203" pitchFamily="34" charset="0"/>
              </a:rPr>
              <a:t>Stake Holder :-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Bahnschrift Condensed" panose="020B0502040204020203" pitchFamily="34" charset="0"/>
              </a:rPr>
              <a:t>SXSW CXO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Bahnschrift Condensed" panose="020B0502040204020203" pitchFamily="34" charset="0"/>
              </a:rPr>
              <a:t>SXSW Event Manager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Bahnschrift Condensed" panose="020B0502040204020203" pitchFamily="34" charset="0"/>
              </a:rPr>
              <a:t>Product Manager( Brands 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Bahnschrift Condensed" panose="020B0502040204020203" pitchFamily="34" charset="0"/>
              </a:rPr>
              <a:t>Marketing Team( Brands )</a:t>
            </a:r>
          </a:p>
          <a:p>
            <a:pPr marL="457200" indent="-457200">
              <a:buFont typeface="+mj-lt"/>
              <a:buAutoNum type="arabicPeriod"/>
            </a:pPr>
            <a:endParaRPr lang="en-US" sz="2000" b="1" dirty="0">
              <a:latin typeface="Bahnschrift Condensed" panose="020B0502040204020203" pitchFamily="34" charset="0"/>
            </a:endParaRPr>
          </a:p>
          <a:p>
            <a:endParaRPr lang="en-US" sz="2000" b="1" i="1" dirty="0">
              <a:latin typeface="Bahnschrift Condensed" panose="020B050204020402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8F134D-E9B8-4019-87B7-8F2AC1A1B392}"/>
              </a:ext>
            </a:extLst>
          </p:cNvPr>
          <p:cNvSpPr txBox="1"/>
          <p:nvPr/>
        </p:nvSpPr>
        <p:spPr>
          <a:xfrm>
            <a:off x="3067664" y="0"/>
            <a:ext cx="63901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400" b="1" dirty="0">
                <a:latin typeface="Bahnschrift Condensed" panose="020B0502040204020203" pitchFamily="34" charset="0"/>
              </a:rPr>
              <a:t>Problem Statement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3FD976F-C4DE-42AD-8131-68831C6097B1}"/>
              </a:ext>
            </a:extLst>
          </p:cNvPr>
          <p:cNvSpPr txBox="1"/>
          <p:nvPr/>
        </p:nvSpPr>
        <p:spPr>
          <a:xfrm>
            <a:off x="5725411" y="4039803"/>
            <a:ext cx="57374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dirty="0">
              <a:latin typeface="Bahnschrift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81533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61FD4D2-28FA-44B9-87DB-33A2038ED2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0494" y="0"/>
            <a:ext cx="1599899" cy="103690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C8F134D-E9B8-4019-87B7-8F2AC1A1B392}"/>
              </a:ext>
            </a:extLst>
          </p:cNvPr>
          <p:cNvSpPr txBox="1"/>
          <p:nvPr/>
        </p:nvSpPr>
        <p:spPr>
          <a:xfrm>
            <a:off x="3076542" y="0"/>
            <a:ext cx="63901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400" b="1" dirty="0">
                <a:latin typeface="Bahnschrift Condensed" panose="020B0502040204020203" pitchFamily="34" charset="0"/>
              </a:rPr>
              <a:t>Brief Talk about SXSW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3FD976F-C4DE-42AD-8131-68831C6097B1}"/>
              </a:ext>
            </a:extLst>
          </p:cNvPr>
          <p:cNvSpPr txBox="1"/>
          <p:nvPr/>
        </p:nvSpPr>
        <p:spPr>
          <a:xfrm>
            <a:off x="1038687" y="1182231"/>
            <a:ext cx="10590343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Bahnschrift Condensed" panose="020B0502040204020203" pitchFamily="34" charset="0"/>
              </a:rPr>
              <a:t>SXSW(South-by-</a:t>
            </a:r>
            <a:r>
              <a:rPr lang="en-US" sz="2000" dirty="0" err="1">
                <a:latin typeface="Bahnschrift Condensed" panose="020B0502040204020203" pitchFamily="34" charset="0"/>
              </a:rPr>
              <a:t>SouthWest</a:t>
            </a:r>
            <a:r>
              <a:rPr lang="en-US" sz="2000" dirty="0">
                <a:latin typeface="Bahnschrift Condensed" panose="020B0502040204020203" pitchFamily="34" charset="0"/>
              </a:rPr>
              <a:t>) dedicates itself to helping creative people achieve their goals.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Bahnschrift Condensed" panose="020B0502040204020203" pitchFamily="34" charset="0"/>
              </a:rPr>
              <a:t>SXSW is best known for its conference and festivals that celebrate the convergence of the interactive, film and music industries.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Bahnschrift Condensed" panose="020B0502040204020203" pitchFamily="34" charset="0"/>
              </a:rPr>
              <a:t>SXSW takes place in mid of march in every year.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Bahnschrift Condensed" panose="020B0502040204020203" pitchFamily="34" charset="0"/>
              </a:rPr>
              <a:t>In the year 2018 there were 161k registration for the event followed by 290k in 2019.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Bahnschrift Condensed" panose="020B0502040204020203" pitchFamily="34" charset="0"/>
              </a:rPr>
              <a:t>In the year 2020 there were 400k registrations but event got cancelled due to COVID-19.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Bahnschrift Condensed" panose="020B0502040204020203" pitchFamily="34" charset="0"/>
              </a:rPr>
              <a:t>SXSW Film and SXSW Interactive events have grown every year, </a:t>
            </a:r>
          </a:p>
          <a:p>
            <a:r>
              <a:rPr lang="en-US" sz="2000" dirty="0">
                <a:latin typeface="Bahnschrift Condensed" panose="020B0502040204020203" pitchFamily="34" charset="0"/>
              </a:rPr>
              <a:t>      bringing over 32k registrants to Austin in March 2013.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Bahnschrift Condensed" panose="020B0502040204020203" pitchFamily="34" charset="0"/>
              </a:rPr>
              <a:t>The study showed that in the year 2019 conference brought $355.9 million </a:t>
            </a:r>
          </a:p>
          <a:p>
            <a:r>
              <a:rPr lang="en-US" sz="2000" dirty="0">
                <a:latin typeface="Bahnschrift Condensed" panose="020B0502040204020203" pitchFamily="34" charset="0"/>
              </a:rPr>
              <a:t>       of revenue into the Austin economy.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694E8C2-A0AA-48EF-915D-0C5FB209AB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7164" y="4732923"/>
            <a:ext cx="2914835" cy="1639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6184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61FD4D2-28FA-44B9-87DB-33A2038ED2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0494" y="0"/>
            <a:ext cx="1599899" cy="103690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311269D-C740-4ABB-AD3F-834014488A87}"/>
              </a:ext>
            </a:extLst>
          </p:cNvPr>
          <p:cNvSpPr txBox="1"/>
          <p:nvPr/>
        </p:nvSpPr>
        <p:spPr>
          <a:xfrm>
            <a:off x="3067664" y="0"/>
            <a:ext cx="63901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400" b="1" dirty="0">
                <a:latin typeface="Bahnschrift Condensed" panose="020B0502040204020203" pitchFamily="34" charset="0"/>
              </a:rPr>
              <a:t>Approach 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66FC097-54D9-4B9D-A20A-F9A6CF943029}"/>
              </a:ext>
            </a:extLst>
          </p:cNvPr>
          <p:cNvSpPr/>
          <p:nvPr/>
        </p:nvSpPr>
        <p:spPr>
          <a:xfrm>
            <a:off x="1976937" y="1810870"/>
            <a:ext cx="1918447" cy="1290918"/>
          </a:xfrm>
          <a:prstGeom prst="roundRect">
            <a:avLst/>
          </a:prstGeom>
          <a:solidFill>
            <a:schemeClr val="tx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Data Reading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3EDB315F-4B70-4425-88F2-84E94171ECCA}"/>
              </a:ext>
            </a:extLst>
          </p:cNvPr>
          <p:cNvSpPr/>
          <p:nvPr/>
        </p:nvSpPr>
        <p:spPr>
          <a:xfrm>
            <a:off x="4213078" y="1810870"/>
            <a:ext cx="1918447" cy="1290918"/>
          </a:xfrm>
          <a:prstGeom prst="roundRect">
            <a:avLst/>
          </a:prstGeom>
          <a:solidFill>
            <a:schemeClr val="tx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Exploratory Data</a:t>
            </a:r>
          </a:p>
          <a:p>
            <a:pPr algn="ctr"/>
            <a:r>
              <a:rPr lang="en-IN" dirty="0"/>
              <a:t>Analysis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213F2BC3-97B3-4792-BC11-5814C8D5E578}"/>
              </a:ext>
            </a:extLst>
          </p:cNvPr>
          <p:cNvSpPr/>
          <p:nvPr/>
        </p:nvSpPr>
        <p:spPr>
          <a:xfrm>
            <a:off x="6459629" y="1810870"/>
            <a:ext cx="1918447" cy="1290918"/>
          </a:xfrm>
          <a:prstGeom prst="roundRect">
            <a:avLst/>
          </a:prstGeom>
          <a:solidFill>
            <a:schemeClr val="tx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Pre-Processing &amp;</a:t>
            </a:r>
          </a:p>
          <a:p>
            <a:pPr algn="ctr"/>
            <a:r>
              <a:rPr lang="en-IN" dirty="0"/>
              <a:t>Cleaning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B3C627C8-CB39-41AC-8C78-5214CDF832CC}"/>
              </a:ext>
            </a:extLst>
          </p:cNvPr>
          <p:cNvSpPr/>
          <p:nvPr/>
        </p:nvSpPr>
        <p:spPr>
          <a:xfrm>
            <a:off x="8701212" y="3437666"/>
            <a:ext cx="1918447" cy="1290918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Tokenization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99800707-72C2-4A4B-AE3C-9EA81B832291}"/>
              </a:ext>
            </a:extLst>
          </p:cNvPr>
          <p:cNvSpPr/>
          <p:nvPr/>
        </p:nvSpPr>
        <p:spPr>
          <a:xfrm>
            <a:off x="6446735" y="3437666"/>
            <a:ext cx="1918447" cy="1290918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Vectorization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32F16514-B1A6-4C61-B9D1-B1BA924D3C12}"/>
              </a:ext>
            </a:extLst>
          </p:cNvPr>
          <p:cNvSpPr/>
          <p:nvPr/>
        </p:nvSpPr>
        <p:spPr>
          <a:xfrm>
            <a:off x="1916635" y="3437665"/>
            <a:ext cx="1918447" cy="1290918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Evaluation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D40F8CC-3AB2-466E-A834-8117DA042B8A}"/>
              </a:ext>
            </a:extLst>
          </p:cNvPr>
          <p:cNvSpPr/>
          <p:nvPr/>
        </p:nvSpPr>
        <p:spPr>
          <a:xfrm>
            <a:off x="4207074" y="3437665"/>
            <a:ext cx="1918447" cy="1290918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Modelling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D91F49A0-C4A5-47C3-8008-B866DC13ED6F}"/>
              </a:ext>
            </a:extLst>
          </p:cNvPr>
          <p:cNvSpPr/>
          <p:nvPr/>
        </p:nvSpPr>
        <p:spPr>
          <a:xfrm>
            <a:off x="8701212" y="1788457"/>
            <a:ext cx="1918447" cy="1290918"/>
          </a:xfrm>
          <a:prstGeom prst="roundRect">
            <a:avLst/>
          </a:prstGeom>
          <a:solidFill>
            <a:schemeClr val="tx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Feature Engineering</a:t>
            </a: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1D63C7CB-9029-465C-BDCF-B52ED1AD4F6A}"/>
              </a:ext>
            </a:extLst>
          </p:cNvPr>
          <p:cNvSpPr/>
          <p:nvPr/>
        </p:nvSpPr>
        <p:spPr>
          <a:xfrm>
            <a:off x="3897868" y="2303929"/>
            <a:ext cx="315210" cy="259977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331B69A1-ACEB-4C10-8050-53967C60BFD8}"/>
              </a:ext>
            </a:extLst>
          </p:cNvPr>
          <p:cNvSpPr/>
          <p:nvPr/>
        </p:nvSpPr>
        <p:spPr>
          <a:xfrm>
            <a:off x="8378076" y="2303928"/>
            <a:ext cx="315210" cy="259977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7624A4F3-0477-4707-8DFC-C808B54DE896}"/>
              </a:ext>
            </a:extLst>
          </p:cNvPr>
          <p:cNvSpPr/>
          <p:nvPr/>
        </p:nvSpPr>
        <p:spPr>
          <a:xfrm>
            <a:off x="6136730" y="2306169"/>
            <a:ext cx="315210" cy="259977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485E61A0-CF6C-4E2B-9115-396C17B14DC7}"/>
              </a:ext>
            </a:extLst>
          </p:cNvPr>
          <p:cNvSpPr/>
          <p:nvPr/>
        </p:nvSpPr>
        <p:spPr>
          <a:xfrm rot="5400000">
            <a:off x="9502829" y="3115957"/>
            <a:ext cx="315210" cy="259977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5BFBC4C8-F8F5-48DA-8186-D990917A4F71}"/>
              </a:ext>
            </a:extLst>
          </p:cNvPr>
          <p:cNvSpPr/>
          <p:nvPr/>
        </p:nvSpPr>
        <p:spPr>
          <a:xfrm rot="10800000">
            <a:off x="8361662" y="3953136"/>
            <a:ext cx="315210" cy="259977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4D6E3103-9443-4104-977A-545F1F351567}"/>
              </a:ext>
            </a:extLst>
          </p:cNvPr>
          <p:cNvSpPr/>
          <p:nvPr/>
        </p:nvSpPr>
        <p:spPr>
          <a:xfrm rot="10800000">
            <a:off x="3867524" y="3953136"/>
            <a:ext cx="315210" cy="259977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416BE460-2EB7-4715-82D6-8972C57350B7}"/>
              </a:ext>
            </a:extLst>
          </p:cNvPr>
          <p:cNvSpPr/>
          <p:nvPr/>
        </p:nvSpPr>
        <p:spPr>
          <a:xfrm rot="10800000">
            <a:off x="6129042" y="3953136"/>
            <a:ext cx="315210" cy="259977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098917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61FD4D2-28FA-44B9-87DB-33A2038ED2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0494" y="0"/>
            <a:ext cx="1599899" cy="103690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027761A-5EEF-4A9E-997B-C4450C7D8622}"/>
              </a:ext>
            </a:extLst>
          </p:cNvPr>
          <p:cNvSpPr txBox="1"/>
          <p:nvPr/>
        </p:nvSpPr>
        <p:spPr>
          <a:xfrm>
            <a:off x="3067664" y="0"/>
            <a:ext cx="605667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400" b="1" dirty="0">
                <a:latin typeface="Bahnschrift Condensed" panose="020B0502040204020203" pitchFamily="34" charset="0"/>
              </a:rPr>
              <a:t>Data Analysis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4DDF33-441E-4BE7-BA14-3AFB58492E81}"/>
              </a:ext>
            </a:extLst>
          </p:cNvPr>
          <p:cNvSpPr txBox="1"/>
          <p:nvPr/>
        </p:nvSpPr>
        <p:spPr>
          <a:xfrm>
            <a:off x="549456" y="4136923"/>
            <a:ext cx="368824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>
                <a:latin typeface="Bahnschrift Condensed" panose="020B0502040204020203" pitchFamily="34" charset="0"/>
              </a:rPr>
              <a:t>Length of training tweets is much higher than testing tweets which makes dataset good to go</a:t>
            </a:r>
            <a:endParaRPr lang="en-IN" sz="2000" dirty="0">
              <a:latin typeface="Bahnschrift Condensed" panose="020B05020402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006E32-53AD-4ABB-88AD-0DBDE7404DFE}"/>
              </a:ext>
            </a:extLst>
          </p:cNvPr>
          <p:cNvSpPr txBox="1"/>
          <p:nvPr/>
        </p:nvSpPr>
        <p:spPr>
          <a:xfrm>
            <a:off x="4364372" y="4136923"/>
            <a:ext cx="36882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>
                <a:latin typeface="Bahnschrift Condensed" panose="020B0502040204020203" pitchFamily="34" charset="0"/>
              </a:rPr>
              <a:t>Above Graphical representation state that</a:t>
            </a:r>
            <a:r>
              <a:rPr lang="en-US" dirty="0">
                <a:latin typeface="Bahnschrift Condensed" panose="020B0502040204020203" pitchFamily="34" charset="0"/>
              </a:rPr>
              <a:t>  dataset is imbalance</a:t>
            </a:r>
            <a:endParaRPr lang="en-IN" dirty="0">
              <a:latin typeface="Bahnschrift Condensed" panose="020B0502040204020203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098707B-BC17-40FE-AA16-6C5FEA0628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929" y="956425"/>
            <a:ext cx="3588775" cy="235006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4C94438-57CD-47C1-8349-EA02EA356F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3846" y="954721"/>
            <a:ext cx="3588774" cy="247427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6049F8B-75BE-4379-944B-EEA78176AF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78762" y="925225"/>
            <a:ext cx="3461383" cy="153175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579FA50-5A90-44C0-9983-FD18CCE9CB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16414" y="2456978"/>
            <a:ext cx="3323732" cy="152413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C3FB0AC-BCBC-4177-9358-D3370D1E2286}"/>
              </a:ext>
            </a:extLst>
          </p:cNvPr>
          <p:cNvSpPr txBox="1"/>
          <p:nvPr/>
        </p:nvSpPr>
        <p:spPr>
          <a:xfrm>
            <a:off x="8179288" y="4136923"/>
            <a:ext cx="368824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>
                <a:latin typeface="Bahnschrift Condensed" panose="020B0502040204020203" pitchFamily="34" charset="0"/>
              </a:rPr>
              <a:t>“</a:t>
            </a:r>
            <a:r>
              <a:rPr lang="en-US" sz="2000" b="1" dirty="0">
                <a:latin typeface="Bahnschrift Condensed" panose="020B0502040204020203" pitchFamily="34" charset="0"/>
              </a:rPr>
              <a:t>@</a:t>
            </a:r>
            <a:r>
              <a:rPr lang="en-US" sz="2000" dirty="0">
                <a:latin typeface="Bahnschrift Condensed" panose="020B0502040204020203" pitchFamily="34" charset="0"/>
              </a:rPr>
              <a:t>” is majorly  used in Negative and Cant say sentiments followed by positive and Neutral sentiments.</a:t>
            </a:r>
            <a:endParaRPr lang="en-IN" sz="2000" dirty="0">
              <a:latin typeface="Bahnschrift Condensed" panose="020B0502040204020203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F4C4F79-3EF6-4AD2-8C15-0C45DB12BE40}"/>
              </a:ext>
            </a:extLst>
          </p:cNvPr>
          <p:cNvSpPr txBox="1"/>
          <p:nvPr/>
        </p:nvSpPr>
        <p:spPr>
          <a:xfrm>
            <a:off x="648930" y="5145852"/>
            <a:ext cx="1154307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latin typeface="Bahnschrift Condensed" panose="020B0502040204020203" pitchFamily="34" charset="0"/>
              </a:rPr>
              <a:t>Additional Point :-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000" dirty="0">
                <a:latin typeface="Bahnschrift Condensed" panose="020B0502040204020203" pitchFamily="34" charset="0"/>
              </a:rPr>
              <a:t>Null value in tweets column where drop.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000" dirty="0">
                <a:latin typeface="Bahnschrift Condensed" panose="020B0502040204020203" pitchFamily="34" charset="0"/>
              </a:rPr>
              <a:t>Duplicate tweets where drop using duplicated function of pandas. </a:t>
            </a:r>
          </a:p>
        </p:txBody>
      </p:sp>
    </p:spTree>
    <p:extLst>
      <p:ext uri="{BB962C8B-B14F-4D97-AF65-F5344CB8AC3E}">
        <p14:creationId xmlns:p14="http://schemas.microsoft.com/office/powerpoint/2010/main" val="11221355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61FD4D2-28FA-44B9-87DB-33A2038ED2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0494" y="0"/>
            <a:ext cx="1599899" cy="103690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8F117B9-ADCC-4692-BBCA-2F75E35A60BA}"/>
              </a:ext>
            </a:extLst>
          </p:cNvPr>
          <p:cNvSpPr txBox="1"/>
          <p:nvPr/>
        </p:nvSpPr>
        <p:spPr>
          <a:xfrm>
            <a:off x="3067664" y="0"/>
            <a:ext cx="605667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400" b="1" dirty="0">
                <a:latin typeface="Bahnschrift Condensed" panose="020B0502040204020203" pitchFamily="34" charset="0"/>
              </a:rPr>
              <a:t>“ # ” Tag Analysis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9F74B8-9755-4220-BF67-A35B192236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4659" y="2230852"/>
            <a:ext cx="5513294" cy="393686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8CAE1BB-CF06-4CCC-8E43-AC391076B6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913" y="1165412"/>
            <a:ext cx="5196946" cy="507402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A225A0F-801A-4EFB-A54D-E21C56E9C342}"/>
              </a:ext>
            </a:extLst>
          </p:cNvPr>
          <p:cNvSpPr txBox="1"/>
          <p:nvPr/>
        </p:nvSpPr>
        <p:spPr>
          <a:xfrm>
            <a:off x="5674659" y="1165412"/>
            <a:ext cx="634442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800" b="1" dirty="0"/>
              <a:t>Hashtags in twitter are synonymous with the ongoing trends on twitter. </a:t>
            </a:r>
          </a:p>
        </p:txBody>
      </p:sp>
    </p:spTree>
    <p:extLst>
      <p:ext uri="{BB962C8B-B14F-4D97-AF65-F5344CB8AC3E}">
        <p14:creationId xmlns:p14="http://schemas.microsoft.com/office/powerpoint/2010/main" val="3705399640"/>
      </p:ext>
    </p:extLst>
  </p:cSld>
  <p:clrMapOvr>
    <a:masterClrMapping/>
  </p:clrMapOvr>
</p:sld>
</file>

<file path=ppt/theme/theme1.xml><?xml version="1.0" encoding="utf-8"?>
<a:theme xmlns:a="http://schemas.openxmlformats.org/drawingml/2006/main" name="1_RetrospectVTI">
  <a:themeElements>
    <a:clrScheme name="Custom 34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C7016"/>
      </a:accent1>
      <a:accent2>
        <a:srgbClr val="F8931D"/>
      </a:accent2>
      <a:accent3>
        <a:srgbClr val="CE8D3E"/>
      </a:accent3>
      <a:accent4>
        <a:srgbClr val="E64823"/>
      </a:accent4>
      <a:accent5>
        <a:srgbClr val="FFCA08"/>
      </a:accent5>
      <a:accent6>
        <a:srgbClr val="9C6A6A"/>
      </a:accent6>
      <a:hlink>
        <a:srgbClr val="2998E3"/>
      </a:hlink>
      <a:folHlink>
        <a:srgbClr val="7F723D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Override1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ppt/theme/themeOverride2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A3F7EDC-E5B4-4BBC-9D2A-CBE6D46C37A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03EEFF0-FB57-4CB4-8BFC-DF397689E2ED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93932EF5-314F-409E-8020-FEE5FA0795B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{093B7175-51BF-4D85-AE31-D71D6DC4E132}tf22712842</Template>
  <TotalTime>0</TotalTime>
  <Words>1041</Words>
  <Application>Microsoft Office PowerPoint</Application>
  <PresentationFormat>Widescreen</PresentationFormat>
  <Paragraphs>181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Arial</vt:lpstr>
      <vt:lpstr>Bahnschrift Condensed</vt:lpstr>
      <vt:lpstr>Bookman Old Style</vt:lpstr>
      <vt:lpstr>Calibri</vt:lpstr>
      <vt:lpstr>Franklin Gothic Book</vt:lpstr>
      <vt:lpstr>Wingdings</vt:lpstr>
      <vt:lpstr>1_RetrospectVTI</vt:lpstr>
      <vt:lpstr>Title Lorem Ipsum</vt:lpstr>
      <vt:lpstr>“It's not the sentiments of men which make history but their actions” - Norman Mailer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2020-05-30T07:44:34Z</dcterms:created>
  <dcterms:modified xsi:type="dcterms:W3CDTF">2020-05-31T06:33:36Z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